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56"/>
  </p:notesMasterIdLst>
  <p:sldIdLst>
    <p:sldId id="257" r:id="rId5"/>
    <p:sldId id="261" r:id="rId6"/>
    <p:sldId id="262" r:id="rId7"/>
    <p:sldId id="318" r:id="rId8"/>
    <p:sldId id="272" r:id="rId9"/>
    <p:sldId id="268" r:id="rId10"/>
    <p:sldId id="269" r:id="rId11"/>
    <p:sldId id="299" r:id="rId12"/>
    <p:sldId id="271" r:id="rId13"/>
    <p:sldId id="270" r:id="rId14"/>
    <p:sldId id="300" r:id="rId15"/>
    <p:sldId id="304" r:id="rId16"/>
    <p:sldId id="302" r:id="rId17"/>
    <p:sldId id="303" r:id="rId18"/>
    <p:sldId id="301" r:id="rId19"/>
    <p:sldId id="305" r:id="rId20"/>
    <p:sldId id="309" r:id="rId21"/>
    <p:sldId id="307" r:id="rId22"/>
    <p:sldId id="308" r:id="rId23"/>
    <p:sldId id="306" r:id="rId24"/>
    <p:sldId id="314" r:id="rId25"/>
    <p:sldId id="310" r:id="rId26"/>
    <p:sldId id="315" r:id="rId27"/>
    <p:sldId id="351" r:id="rId28"/>
    <p:sldId id="276" r:id="rId29"/>
    <p:sldId id="316" r:id="rId30"/>
    <p:sldId id="275" r:id="rId31"/>
    <p:sldId id="277" r:id="rId32"/>
    <p:sldId id="339" r:id="rId33"/>
    <p:sldId id="330" r:id="rId34"/>
    <p:sldId id="336" r:id="rId35"/>
    <p:sldId id="265" r:id="rId36"/>
    <p:sldId id="266" r:id="rId37"/>
    <p:sldId id="280" r:id="rId38"/>
    <p:sldId id="267" r:id="rId39"/>
    <p:sldId id="341" r:id="rId40"/>
    <p:sldId id="342" r:id="rId41"/>
    <p:sldId id="343" r:id="rId42"/>
    <p:sldId id="344" r:id="rId43"/>
    <p:sldId id="334" r:id="rId44"/>
    <p:sldId id="345" r:id="rId45"/>
    <p:sldId id="332" r:id="rId46"/>
    <p:sldId id="340" r:id="rId47"/>
    <p:sldId id="347" r:id="rId48"/>
    <p:sldId id="333" r:id="rId49"/>
    <p:sldId id="348" r:id="rId50"/>
    <p:sldId id="349" r:id="rId51"/>
    <p:sldId id="350" r:id="rId52"/>
    <p:sldId id="335" r:id="rId53"/>
    <p:sldId id="338" r:id="rId54"/>
    <p:sldId id="337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A54A44-C7FF-44FC-983A-98E83D0E0587}" v="77" dt="2024-10-15T07:09:07.719"/>
    <p1510:client id="{A37634F4-CBF9-6EF9-4EBF-58CA9D151737}" v="3" dt="2024-10-16T08:30:23.4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240"/>
    <p:restoredTop sz="94789"/>
  </p:normalViewPr>
  <p:slideViewPr>
    <p:cSldViewPr snapToGrid="0" snapToObjects="1">
      <p:cViewPr varScale="1">
        <p:scale>
          <a:sx n="67" d="100"/>
          <a:sy n="67" d="100"/>
        </p:scale>
        <p:origin x="176" y="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microsoft.com/office/2015/10/relationships/revisionInfo" Target="revisionInfo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43A9FA-3A5F-1147-8B86-5483265BA30C}" type="datetimeFigureOut">
              <a:rPr lang="pt-PT" smtClean="0"/>
              <a:t>23/07/25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BBB0D3-C6A9-3743-A66F-1CDD0EEE75C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7596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BB0D3-C6A9-3743-A66F-1CDD0EEE75C5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22879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BB0D3-C6A9-3743-A66F-1CDD0EEE75C5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07462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BB0D3-C6A9-3743-A66F-1CDD0EEE75C5}" type="slidenum">
              <a:rPr lang="pt-PT" smtClean="0"/>
              <a:t>29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1479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BB0D3-C6A9-3743-A66F-1CDD0EEE75C5}" type="slidenum">
              <a:rPr lang="pt-PT" smtClean="0"/>
              <a:t>32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173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BB0D3-C6A9-3743-A66F-1CDD0EEE75C5}" type="slidenum">
              <a:rPr lang="pt-PT" smtClean="0"/>
              <a:t>42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20392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DB70-C32B-0E44-9FF4-1F22E9B3FC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67FE86-9B35-8B40-AC9C-CBD6319D1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843BC-D2DD-FB49-85D2-2846EA002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0691-4E4D-0A4A-8968-0DF6E4BFD0E2}" type="datetimeFigureOut">
              <a:rPr lang="en-US" smtClean="0"/>
              <a:t>7/23/25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255E7-A53D-CB46-B15A-70D38F130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7F109-E22C-3A45-AE04-CA58F7C18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5EF9-420B-0C49-B82C-53BD48D43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551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21261-DBE8-204E-B519-21A7608AA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ED00F-463F-034D-8AC5-8AA9EFA00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B5B62F-E100-6B49-B3AF-1B769871A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0691-4E4D-0A4A-8968-0DF6E4BFD0E2}" type="datetimeFigureOut">
              <a:rPr lang="en-US" smtClean="0"/>
              <a:t>7/23/25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5C3F2-0A37-754D-922B-49C05AC62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DA81D-70AE-D640-B98B-5ED79801A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5EF9-420B-0C49-B82C-53BD48D43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37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BEC97-EF6A-7C45-BEBB-784FED8DD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0EFE49-7161-3269-1569-EA28314CB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0691-4E4D-0A4A-8968-0DF6E4BFD0E2}" type="datetimeFigureOut">
              <a:rPr lang="en-US" smtClean="0"/>
              <a:pPr/>
              <a:t>7/23/25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501571-FE9C-DE5A-07BA-3696D3C08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C178A7-1D5F-7E84-890B-47AACBD33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5EF9-420B-0C49-B82C-53BD48D43B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BEAEBC0-3746-9CC3-4CE4-2555E3BC7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345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42F9F-A92C-DA43-B11F-93D3E2D9C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6B881-A82B-B341-95B8-5B9DE926C0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8F6C93-4210-A248-AB4A-E8D5C51BD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306756-368D-AA47-AF3D-6B192D53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0691-4E4D-0A4A-8968-0DF6E4BFD0E2}" type="datetimeFigureOut">
              <a:rPr lang="en-US" smtClean="0"/>
              <a:t>7/23/25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9521ED-D00C-DD41-9AB9-B08EB7782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3F5CC5-B2AB-4C4A-BEBA-22BCF10C1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5EF9-420B-0C49-B82C-53BD48D43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306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2CCB9-F6C2-8F43-98FD-759238E36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66776"/>
            <a:ext cx="10515600" cy="8239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1D770A-A8E5-3741-919A-FDC0B9D42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2E2F8B-C3F2-0940-BCB4-D34F0147CE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EA89FA-F1E9-0847-BF86-EE7639CA59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41F92C-DF95-C346-B4CB-FA9FDE0F5A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740B02-6641-2B4C-B6D7-DD1342E4A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0691-4E4D-0A4A-8968-0DF6E4BFD0E2}" type="datetimeFigureOut">
              <a:rPr lang="en-US" smtClean="0"/>
              <a:t>7/23/25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55BC26-FF00-FA44-A9A2-5D77EDD63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4001C1-3BFA-5C46-BB06-D9DBC8013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5EF9-420B-0C49-B82C-53BD48D43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71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C7985-FA2C-BB42-AEA9-D438DB3A6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661470-871F-D442-98E2-4DEFB5AB8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0691-4E4D-0A4A-8968-0DF6E4BFD0E2}" type="datetimeFigureOut">
              <a:rPr lang="en-US" smtClean="0"/>
              <a:t>7/23/25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935253-55FA-C449-83F7-58D5673AF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4266CA-1912-B24F-92E1-8EE63DB37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5EF9-420B-0C49-B82C-53BD48D43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662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58804A-C23D-F64F-AACA-6768FD76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0691-4E4D-0A4A-8968-0DF6E4BFD0E2}" type="datetimeFigureOut">
              <a:rPr lang="en-US" smtClean="0"/>
              <a:t>7/23/25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B45CED-1DA9-2341-8ABF-EE81FE7C6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770C9-C055-024F-9E21-9BFDD41D3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5EF9-420B-0C49-B82C-53BD48D43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800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A5DBA-F08A-314D-A9D9-D2E48CA4C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196E9-8E44-3340-91DD-752276690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4F7F1-2D54-754A-8D2E-1B8C73B27F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C23913-EE62-7241-B2B3-0CD853050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0691-4E4D-0A4A-8968-0DF6E4BFD0E2}" type="datetimeFigureOut">
              <a:rPr lang="en-US" smtClean="0"/>
              <a:t>7/23/25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9C9961-41BA-CD4F-B42D-8860D165C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8E33B8-7BA1-ED43-BE4F-F89FBF7C4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5EF9-420B-0C49-B82C-53BD48D43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849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8E79F-675F-C64A-B375-190E730F1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919824-40AA-3145-B13E-7DE3B901D6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C88090-D74C-D44B-A066-6CE4033C91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1ACE64-D170-C84F-A8A4-6B5023E20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0691-4E4D-0A4A-8968-0DF6E4BFD0E2}" type="datetimeFigureOut">
              <a:rPr lang="en-US" smtClean="0"/>
              <a:t>7/23/25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F31A1B-7BE1-EA4F-9678-C65A78BCE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03E006-1638-0442-8972-3C29547AA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5EF9-420B-0C49-B82C-53BD48D43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154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A7DEF-55B9-4642-B7D3-EB61E7270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0A603F-8061-6641-AFBF-6342F9FF0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328CB-13C9-E848-81E6-7865D3D92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0691-4E4D-0A4A-8968-0DF6E4BFD0E2}" type="datetimeFigureOut">
              <a:rPr lang="en-US" smtClean="0"/>
              <a:t>7/23/25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2E64A-2FD3-0949-9F34-29B603DC0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D3B6D-7871-694E-9C9E-850E473F7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5EF9-420B-0C49-B82C-53BD48D43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358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A316DB-35FB-8B4A-BA40-4234343F28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91539"/>
            <a:ext cx="2628900" cy="528542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2F1489-BBD5-AB4F-A3B5-70BC975F1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91539"/>
            <a:ext cx="7734300" cy="52854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A9341-220C-8F46-A214-441D960F8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0691-4E4D-0A4A-8968-0DF6E4BFD0E2}" type="datetimeFigureOut">
              <a:rPr lang="en-US" smtClean="0"/>
              <a:t>7/23/25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21BEE-077B-D24C-83A8-48BAECC97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917A15-603E-1041-B0F5-A613107F8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5EF9-420B-0C49-B82C-53BD48D43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1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1681016-24D9-6048-B5BA-9D40F9F27C8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5417" y="0"/>
            <a:ext cx="12175744" cy="6848856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230BE8-28B5-E54C-9754-2849D670C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8774"/>
            <a:ext cx="10515600" cy="7874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Headline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1BFC0E-A130-6F40-9926-FF4A8F42F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61332"/>
            <a:ext cx="10515600" cy="4567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80FC5-9D5F-0545-BFD2-0EE0CB4427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17909"/>
            <a:ext cx="2658035" cy="2543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D0691-4E4D-0A4A-8968-0DF6E4BFD0E2}" type="datetimeFigureOut">
              <a:rPr lang="en-US" smtClean="0"/>
              <a:pPr/>
              <a:t>7/23/25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36CCF-5673-5948-9C0A-E0078D568B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09509" y="6428666"/>
            <a:ext cx="4114800" cy="2543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0DFD63-A2AC-4744-9447-C81BC87E0B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4074"/>
            <a:ext cx="2743200" cy="2543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E5EF9-420B-0C49-B82C-53BD48D43B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D520A6-4CC0-8695-37AD-E97AC583B305}"/>
              </a:ext>
            </a:extLst>
          </p:cNvPr>
          <p:cNvSpPr/>
          <p:nvPr userDrawn="1"/>
        </p:nvSpPr>
        <p:spPr>
          <a:xfrm>
            <a:off x="2115127" y="174965"/>
            <a:ext cx="1089891" cy="4808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6DCD93F6-30A9-4624-6993-CEBBF62D8B0F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039892" y="240012"/>
            <a:ext cx="1747016" cy="36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66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cap="none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System Font Regular"/>
        <a:buChar char="‣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System Font Regular"/>
        <a:buChar char="‣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System Font Regular"/>
        <a:buChar char="‣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System Font Regular"/>
        <a:buChar char="‣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System Font Regular"/>
        <a:buChar char="‣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doi.org/10.1016/j.scitotenv.2018.10.163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16/j.scitotenv.2018.10.163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s://doi.org/10.4060/cd3785en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s10499-024-01603-3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doi.org/10.1007/s10499-024-01603-3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s10499-024-01603-3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s10499-024-01603-3" TargetMode="Externa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s10499-024-01603-3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s://doi.org/10.1007/s10499-024-01603-3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9" name="Picture 8" descr="A white cover with colorful triangles&#10;&#10;Description automatically generated">
            <a:extLst>
              <a:ext uri="{FF2B5EF4-FFF2-40B4-BE49-F238E27FC236}">
                <a16:creationId xmlns:a16="http://schemas.microsoft.com/office/drawing/2014/main" id="{9E9D99FB-2C8B-0AB3-30F2-F385BC737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572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49A0D3-8CF9-0DAC-AC8B-23BF63242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100" y="2501900"/>
            <a:ext cx="2806700" cy="3278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05025C-54DD-2B11-0D94-DBB9E4086E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379537"/>
          </a:xfrm>
        </p:spPr>
        <p:txBody>
          <a:bodyPr>
            <a:normAutofit/>
          </a:bodyPr>
          <a:lstStyle/>
          <a:p>
            <a:r>
              <a:rPr lang="pt-PT" sz="4400" dirty="0"/>
              <a:t>Módulo 5: Impacto Ambiental e Sustentabilidade Aquícola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F8DDE2-368F-90C8-ABBB-AA7AF5DC98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2454" y="6090850"/>
            <a:ext cx="9144000" cy="457200"/>
          </a:xfrm>
        </p:spPr>
        <p:txBody>
          <a:bodyPr/>
          <a:lstStyle/>
          <a:p>
            <a:r>
              <a:rPr lang="pt-PT" dirty="0"/>
              <a:t>Facilitador: Manecas Baloi, PhD</a:t>
            </a:r>
          </a:p>
        </p:txBody>
      </p:sp>
    </p:spTree>
    <p:extLst>
      <p:ext uri="{BB962C8B-B14F-4D97-AF65-F5344CB8AC3E}">
        <p14:creationId xmlns:p14="http://schemas.microsoft.com/office/powerpoint/2010/main" val="1104451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E9726-3996-D407-4581-F69C1B89B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Objectivos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5899F-81A9-9B21-E183-E6677D5ECE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Conhecer os impactos ambientais a aquacultura;</a:t>
            </a:r>
          </a:p>
          <a:p>
            <a:r>
              <a:rPr lang="pt-PT" dirty="0"/>
              <a:t>Descrever as alternativas para uma aquacultura sustentável;</a:t>
            </a:r>
          </a:p>
          <a:p>
            <a:r>
              <a:rPr lang="pt-PT" dirty="0"/>
              <a:t>Discutir as alternativas para reduzir o uso de antimicrobianos na aquacultura.</a:t>
            </a:r>
          </a:p>
        </p:txBody>
      </p:sp>
    </p:spTree>
    <p:extLst>
      <p:ext uri="{BB962C8B-B14F-4D97-AF65-F5344CB8AC3E}">
        <p14:creationId xmlns:p14="http://schemas.microsoft.com/office/powerpoint/2010/main" val="4183913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276253-4909-EC18-7637-CBEFC7FCC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312" y="860892"/>
            <a:ext cx="9589376" cy="56755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1AAF94-8274-7C07-7274-C10838475782}"/>
              </a:ext>
            </a:extLst>
          </p:cNvPr>
          <p:cNvSpPr txBox="1"/>
          <p:nvPr/>
        </p:nvSpPr>
        <p:spPr>
          <a:xfrm>
            <a:off x="2640724" y="1273644"/>
            <a:ext cx="6101254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pt-PT" sz="2400" dirty="0"/>
              <a:t>Responsável por 51 % da produção mundial do pescado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2F81E7-BBFE-CA46-6380-A4098140E5DF}"/>
              </a:ext>
            </a:extLst>
          </p:cNvPr>
          <p:cNvSpPr txBox="1"/>
          <p:nvPr/>
        </p:nvSpPr>
        <p:spPr>
          <a:xfrm>
            <a:off x="2640724" y="2598003"/>
            <a:ext cx="6101254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pt-PT" sz="2400" dirty="0"/>
              <a:t>Emprega cerca de 1.7 milhões de pessoas a nível mundial</a:t>
            </a:r>
          </a:p>
        </p:txBody>
      </p:sp>
    </p:spTree>
    <p:extLst>
      <p:ext uri="{BB962C8B-B14F-4D97-AF65-F5344CB8AC3E}">
        <p14:creationId xmlns:p14="http://schemas.microsoft.com/office/powerpoint/2010/main" val="181856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DCB16-978D-C56B-9545-B1A4B31FC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8771" y="6197600"/>
            <a:ext cx="10515600" cy="333829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pt-PT" sz="2400" dirty="0"/>
              <a:t>Potenciais benefícios sociais, económicos e ambientais da aquacultura; </a:t>
            </a:r>
            <a:r>
              <a:rPr lang="pt-PT" sz="2400" dirty="0">
                <a:hlinkClick r:id="rId2"/>
              </a:rPr>
              <a:t>https://doi.org/10.1016/j.scitotenv.2018.10.163</a:t>
            </a:r>
            <a:r>
              <a:rPr lang="pt-PT" sz="24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18B894-74CB-83F2-AED3-088D4E7B5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4620" y="863600"/>
            <a:ext cx="7531100" cy="5334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04B3BE-6DC5-5627-81AD-A4AB10F46937}"/>
              </a:ext>
            </a:extLst>
          </p:cNvPr>
          <p:cNvSpPr txBox="1"/>
          <p:nvPr/>
        </p:nvSpPr>
        <p:spPr>
          <a:xfrm>
            <a:off x="10035721" y="1415534"/>
            <a:ext cx="17257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0" i="0" u="none" strike="noStrike" dirty="0" err="1">
                <a:solidFill>
                  <a:srgbClr val="0070C0"/>
                </a:solidFill>
                <a:effectLst/>
              </a:rPr>
              <a:t>Desenvolvimento</a:t>
            </a:r>
            <a:r>
              <a:rPr lang="en-GB" sz="1600" b="0" i="0" u="none" strike="noStrike">
                <a:solidFill>
                  <a:srgbClr val="0070C0"/>
                </a:solidFill>
                <a:effectLst/>
              </a:rPr>
              <a:t> </a:t>
            </a:r>
          </a:p>
          <a:p>
            <a:pPr algn="ctr"/>
            <a:r>
              <a:rPr lang="en-GB" sz="1600" b="0" i="0" u="none" strike="noStrike">
                <a:solidFill>
                  <a:srgbClr val="0070C0"/>
                </a:solidFill>
                <a:effectLst/>
              </a:rPr>
              <a:t>local</a:t>
            </a:r>
            <a:endParaRPr lang="pt-PT" sz="160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0DAB9B-43FA-8ABA-809A-95A0090DF44D}"/>
              </a:ext>
            </a:extLst>
          </p:cNvPr>
          <p:cNvSpPr txBox="1"/>
          <p:nvPr/>
        </p:nvSpPr>
        <p:spPr>
          <a:xfrm>
            <a:off x="10176066" y="3207434"/>
            <a:ext cx="16179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0" i="0" u="none" strike="noStrike" err="1">
                <a:solidFill>
                  <a:srgbClr val="0070C0"/>
                </a:solidFill>
                <a:effectLst/>
              </a:rPr>
              <a:t>Educação</a:t>
            </a:r>
            <a:r>
              <a:rPr lang="en-GB" b="0" i="0" u="none" strike="noStrike">
                <a:solidFill>
                  <a:srgbClr val="0070C0"/>
                </a:solidFill>
                <a:effectLst/>
              </a:rPr>
              <a:t> e</a:t>
            </a:r>
          </a:p>
          <a:p>
            <a:pPr algn="ctr"/>
            <a:r>
              <a:rPr lang="en-GB" b="0" i="0" u="none" strike="noStrike">
                <a:solidFill>
                  <a:srgbClr val="0070C0"/>
                </a:solidFill>
                <a:effectLst/>
              </a:rPr>
              <a:t> </a:t>
            </a:r>
            <a:r>
              <a:rPr lang="en-GB" b="0" i="0" u="none" strike="noStrike" err="1">
                <a:solidFill>
                  <a:srgbClr val="0070C0"/>
                </a:solidFill>
                <a:effectLst/>
              </a:rPr>
              <a:t>pesquisa</a:t>
            </a:r>
            <a:endParaRPr lang="pt-PT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B794CC-0ADF-CDC1-9C60-413962C4E14A}"/>
              </a:ext>
            </a:extLst>
          </p:cNvPr>
          <p:cNvSpPr txBox="1"/>
          <p:nvPr/>
        </p:nvSpPr>
        <p:spPr>
          <a:xfrm>
            <a:off x="10035720" y="4488360"/>
            <a:ext cx="16179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>
                <a:solidFill>
                  <a:srgbClr val="0070C0"/>
                </a:solidFill>
              </a:rPr>
              <a:t>Segurança </a:t>
            </a:r>
          </a:p>
          <a:p>
            <a:pPr algn="ctr"/>
            <a:r>
              <a:rPr lang="pt-PT">
                <a:solidFill>
                  <a:srgbClr val="0070C0"/>
                </a:solidFill>
              </a:rPr>
              <a:t>alimentar</a:t>
            </a:r>
            <a:endParaRPr lang="pt-PT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68644D-C339-F145-192A-145B70A9E572}"/>
              </a:ext>
            </a:extLst>
          </p:cNvPr>
          <p:cNvSpPr txBox="1"/>
          <p:nvPr/>
        </p:nvSpPr>
        <p:spPr>
          <a:xfrm>
            <a:off x="430529" y="1045764"/>
            <a:ext cx="16040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i="0" u="none" strike="noStrike" err="1">
                <a:solidFill>
                  <a:srgbClr val="0070C0"/>
                </a:solidFill>
                <a:effectLst/>
              </a:rPr>
              <a:t>Redução</a:t>
            </a:r>
            <a:r>
              <a:rPr lang="en-GB" i="0" u="none" strike="noStrike">
                <a:solidFill>
                  <a:srgbClr val="0070C0"/>
                </a:solidFill>
                <a:effectLst/>
              </a:rPr>
              <a:t> das </a:t>
            </a:r>
            <a:r>
              <a:rPr lang="en-GB" i="0" u="none" strike="noStrike" err="1">
                <a:solidFill>
                  <a:srgbClr val="0070C0"/>
                </a:solidFill>
                <a:effectLst/>
              </a:rPr>
              <a:t>importações</a:t>
            </a:r>
            <a:endParaRPr lang="pt-PT">
              <a:solidFill>
                <a:srgbClr val="0070C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EB824B-5301-B5A6-DD6A-0DBFD9657EE3}"/>
              </a:ext>
            </a:extLst>
          </p:cNvPr>
          <p:cNvSpPr txBox="1"/>
          <p:nvPr/>
        </p:nvSpPr>
        <p:spPr>
          <a:xfrm>
            <a:off x="430529" y="2108673"/>
            <a:ext cx="14782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0" i="0" u="none" strike="noStrike" err="1">
                <a:solidFill>
                  <a:srgbClr val="0070C0"/>
                </a:solidFill>
                <a:effectLst/>
                <a:latin typeface="-webkit-standard"/>
              </a:rPr>
              <a:t>Diversificação</a:t>
            </a:r>
            <a:r>
              <a:rPr lang="en-GB" b="0" i="0" u="none" strike="noStrike">
                <a:solidFill>
                  <a:srgbClr val="0070C0"/>
                </a:solidFill>
                <a:effectLst/>
                <a:latin typeface="-webkit-standard"/>
              </a:rPr>
              <a:t> </a:t>
            </a:r>
            <a:r>
              <a:rPr lang="en-GB" b="0" i="0" u="none" strike="noStrike" err="1">
                <a:solidFill>
                  <a:srgbClr val="0070C0"/>
                </a:solidFill>
                <a:effectLst/>
                <a:latin typeface="-webkit-standard"/>
              </a:rPr>
              <a:t>económica</a:t>
            </a:r>
            <a:endParaRPr lang="pt-PT">
              <a:solidFill>
                <a:srgbClr val="0070C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BC6ADA-964C-81BE-9E3C-CECC6DF65987}"/>
              </a:ext>
            </a:extLst>
          </p:cNvPr>
          <p:cNvSpPr txBox="1"/>
          <p:nvPr/>
        </p:nvSpPr>
        <p:spPr>
          <a:xfrm>
            <a:off x="503573" y="3429000"/>
            <a:ext cx="14052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>
                <a:solidFill>
                  <a:srgbClr val="0070C0"/>
                </a:solidFill>
              </a:rPr>
              <a:t>Fixação de carbono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168DAF-2CBE-B555-230B-E67881A5E30C}"/>
              </a:ext>
            </a:extLst>
          </p:cNvPr>
          <p:cNvSpPr txBox="1"/>
          <p:nvPr/>
        </p:nvSpPr>
        <p:spPr>
          <a:xfrm>
            <a:off x="529915" y="4914173"/>
            <a:ext cx="15046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>
                <a:solidFill>
                  <a:srgbClr val="0070C0"/>
                </a:solidFill>
              </a:rPr>
              <a:t>Recuperação de ecossistemas</a:t>
            </a:r>
          </a:p>
        </p:txBody>
      </p:sp>
    </p:spTree>
    <p:extLst>
      <p:ext uri="{BB962C8B-B14F-4D97-AF65-F5344CB8AC3E}">
        <p14:creationId xmlns:p14="http://schemas.microsoft.com/office/powerpoint/2010/main" val="2757223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4890B-93D7-29C5-DB9F-09DED4B70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/>
              <a:t>Impacto Ambiental da Aquacultura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E69DB-47F4-1A30-66F8-123A07A9E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1332"/>
            <a:ext cx="10515600" cy="4812889"/>
          </a:xfrm>
        </p:spPr>
        <p:txBody>
          <a:bodyPr>
            <a:normAutofit/>
          </a:bodyPr>
          <a:lstStyle/>
          <a:p>
            <a:r>
              <a:rPr lang="pt-PT" sz="2600" dirty="0"/>
              <a:t>Impacto ambiental é todo efeito no meio ambiente causado pelas alterações e/ou </a:t>
            </a:r>
            <a:r>
              <a:rPr lang="pt-PT" sz="2600" dirty="0" err="1"/>
              <a:t>actividades</a:t>
            </a:r>
            <a:r>
              <a:rPr lang="pt-PT" sz="2600" dirty="0"/>
              <a:t> do ser humano;</a:t>
            </a:r>
          </a:p>
          <a:p>
            <a:endParaRPr lang="pt-PT" sz="2600" dirty="0"/>
          </a:p>
          <a:p>
            <a:r>
              <a:rPr lang="pt-PT" sz="2600" dirty="0"/>
              <a:t>Conforme o tipo de intervenção, modificações produzidas e eventos posteriores, pode-se avaliar qualitativa e quantitativamente o impacto, classificando-o de </a:t>
            </a:r>
            <a:r>
              <a:rPr lang="pt-PT" sz="2600" dirty="0" err="1"/>
              <a:t>caráter</a:t>
            </a:r>
            <a:r>
              <a:rPr lang="pt-PT" sz="2600" dirty="0"/>
              <a:t>:</a:t>
            </a:r>
          </a:p>
          <a:p>
            <a:pPr lvl="1"/>
            <a:r>
              <a:rPr lang="pt-PT" dirty="0"/>
              <a:t>“Positivo" ou "negativo" </a:t>
            </a:r>
          </a:p>
          <a:p>
            <a:pPr marL="457200" lvl="1" indent="0">
              <a:buNone/>
            </a:pPr>
            <a:endParaRPr lang="pt-PT" dirty="0"/>
          </a:p>
          <a:p>
            <a:r>
              <a:rPr lang="pt-PT" sz="2600" dirty="0"/>
              <a:t>O impacto ambiental da aquacultura pode variar bastante, dependendo do tipo de sistema utilizado (extensivo, semi-intensivo, intensivo ou </a:t>
            </a:r>
            <a:r>
              <a:rPr lang="pt-PT" sz="2600" dirty="0" err="1"/>
              <a:t>super-intensivo</a:t>
            </a:r>
            <a:r>
              <a:rPr lang="pt-PT" sz="2600" dirty="0"/>
              <a:t>), das espécies cultivadas e das práticas de maneio adoptadas.</a:t>
            </a:r>
          </a:p>
          <a:p>
            <a:pPr marL="0" indent="0">
              <a:buNone/>
            </a:pPr>
            <a:endParaRPr lang="pt-PT" sz="2600" dirty="0"/>
          </a:p>
        </p:txBody>
      </p:sp>
    </p:spTree>
    <p:extLst>
      <p:ext uri="{BB962C8B-B14F-4D97-AF65-F5344CB8AC3E}">
        <p14:creationId xmlns:p14="http://schemas.microsoft.com/office/powerpoint/2010/main" val="3213959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949DB-AC8A-72CA-5472-5D20F3E84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7944"/>
            <a:ext cx="10515600" cy="5370982"/>
          </a:xfrm>
        </p:spPr>
        <p:txBody>
          <a:bodyPr/>
          <a:lstStyle/>
          <a:p>
            <a:pPr marL="457200" lvl="1" indent="0">
              <a:buNone/>
            </a:pPr>
            <a:endParaRPr lang="pt-PT"/>
          </a:p>
          <a:p>
            <a:r>
              <a:rPr lang="pt-PT" sz="2800"/>
              <a:t>Embora tenha potencial para ser sustentável, a aquacultura também pode causar </a:t>
            </a:r>
            <a:r>
              <a:rPr lang="pt-PT" sz="2800">
                <a:solidFill>
                  <a:srgbClr val="0070C0"/>
                </a:solidFill>
              </a:rPr>
              <a:t>impactos negativos </a:t>
            </a:r>
            <a:r>
              <a:rPr lang="pt-PT" sz="2800"/>
              <a:t>se não for devidamente controlada. </a:t>
            </a:r>
          </a:p>
          <a:p>
            <a:pPr marL="0" indent="0">
              <a:buNone/>
            </a:pPr>
            <a:endParaRPr lang="pt-PT" sz="2800"/>
          </a:p>
          <a:p>
            <a:r>
              <a:rPr lang="pt-PT"/>
              <a:t>A aquacultura utiliza uma infinidade de recursos, como </a:t>
            </a:r>
            <a:r>
              <a:rPr lang="pt-PT">
                <a:solidFill>
                  <a:srgbClr val="00B050"/>
                </a:solidFill>
              </a:rPr>
              <a:t>terra, água, ração, mão de obra, fertilizantes, produtos químicos, etc</a:t>
            </a:r>
            <a:r>
              <a:rPr lang="pt-PT"/>
              <a:t>., que devem ser utilizados de forma racional para que a actividade seja duradoura e lucrativa.</a:t>
            </a:r>
          </a:p>
          <a:p>
            <a:pPr lvl="1"/>
            <a:endParaRPr lang="pt-PT"/>
          </a:p>
          <a:p>
            <a:pPr lvl="1"/>
            <a:endParaRPr lang="pt-PT"/>
          </a:p>
          <a:p>
            <a:endParaRPr lang="pt-PT"/>
          </a:p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20543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B970BD-7FC0-426E-A83F-F96EEF3B5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335" y="3048000"/>
            <a:ext cx="5918665" cy="35528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10C7990-C95F-4E5E-A0E4-883FFBAA27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107"/>
          <a:stretch/>
        </p:blipFill>
        <p:spPr>
          <a:xfrm>
            <a:off x="6096000" y="3048000"/>
            <a:ext cx="5905873" cy="35528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926A746-6B67-446F-8EE8-529E34EF54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335" y="819754"/>
            <a:ext cx="5918665" cy="28949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5B6041-E157-418D-9C69-A25823B5B7E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8427"/>
          <a:stretch/>
        </p:blipFill>
        <p:spPr>
          <a:xfrm>
            <a:off x="6096000" y="819754"/>
            <a:ext cx="5905873" cy="28949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74FD71-F1E9-74BC-6046-9DFD206D4D1D}"/>
              </a:ext>
            </a:extLst>
          </p:cNvPr>
          <p:cNvSpPr txBox="1"/>
          <p:nvPr/>
        </p:nvSpPr>
        <p:spPr>
          <a:xfrm>
            <a:off x="1944915" y="2644170"/>
            <a:ext cx="8882742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pt-BR" sz="2400">
                <a:solidFill>
                  <a:srgbClr val="000000"/>
                </a:solidFill>
              </a:rPr>
              <a:t>A aquacultura depende do ambiente no qual está inserida, sendo dessa forma, imprescindível a avaliação das alterações ambientais que a mesma promove. </a:t>
            </a:r>
          </a:p>
          <a:p>
            <a:pPr algn="ctr"/>
            <a:r>
              <a:rPr lang="pt-BR" sz="2400">
                <a:solidFill>
                  <a:srgbClr val="000000"/>
                </a:solidFill>
              </a:rPr>
              <a:t>É impossível produzir sem provocar alterações ambientais. </a:t>
            </a:r>
            <a:endParaRPr lang="pt-BR" sz="1800"/>
          </a:p>
        </p:txBody>
      </p:sp>
    </p:spTree>
    <p:extLst>
      <p:ext uri="{BB962C8B-B14F-4D97-AF65-F5344CB8AC3E}">
        <p14:creationId xmlns:p14="http://schemas.microsoft.com/office/powerpoint/2010/main" val="458458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97CA0F-95BD-2A78-D912-A24E39952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687" y="878774"/>
            <a:ext cx="7329714" cy="54003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F6D4FF-2842-1F68-0835-7B1625B1FEC7}"/>
              </a:ext>
            </a:extLst>
          </p:cNvPr>
          <p:cNvSpPr txBox="1"/>
          <p:nvPr/>
        </p:nvSpPr>
        <p:spPr>
          <a:xfrm>
            <a:off x="1" y="6278261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1400"/>
              <a:t>Preocupações ambientais com o rápido desenvolvimento da aquacultura, ﻿</a:t>
            </a:r>
            <a:r>
              <a:rPr lang="pt-PT" sz="1400">
                <a:hlinkClick r:id="rId4"/>
              </a:rPr>
              <a:t> https://doi.org/10.1016/j.scitotenv.2018.10.163</a:t>
            </a:r>
            <a:r>
              <a:rPr lang="pt-PT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3721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7A2F1E-030D-FF0C-396F-E7DB98748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00" y="835232"/>
            <a:ext cx="10272484" cy="582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846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360995" y="931095"/>
            <a:ext cx="11103429" cy="2874227"/>
          </a:xfr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pt-BR">
                <a:solidFill>
                  <a:srgbClr val="0070C0"/>
                </a:solidFill>
                <a:cs typeface="Calibri" pitchFamily="34" charset="0"/>
              </a:rPr>
              <a:t>Destruição de Mangais, Áreas de Inundação e Outros Ambientes Aquáticos Sensíveis </a:t>
            </a:r>
          </a:p>
          <a:p>
            <a:pPr marL="0" indent="0">
              <a:buNone/>
            </a:pPr>
            <a:r>
              <a:rPr lang="pt-BR" sz="2600">
                <a:cs typeface="Calibri" pitchFamily="34" charset="0"/>
              </a:rPr>
              <a:t>Erosão,  inundação,  remoção do habitat  de reprodução de várias espécies marinhas e terrestres,  perda da biodiversidade, sérias implicações para  as comunidades locais (conflitos de uso), alterações de regime hidrológico de rios e estuários pelo uso de grandes volumes de água.</a:t>
            </a:r>
          </a:p>
          <a:p>
            <a:pPr marL="0" indent="0">
              <a:buNone/>
            </a:pPr>
            <a:endParaRPr lang="pt-BR" sz="2600">
              <a:cs typeface="Calibri" pitchFamily="34" charset="0"/>
            </a:endParaRPr>
          </a:p>
          <a:p>
            <a:pPr marL="0" indent="0">
              <a:buNone/>
            </a:pPr>
            <a:endParaRPr lang="pt-BR" sz="2400">
              <a:cs typeface="Calibri" pitchFamily="34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8592" y="3736578"/>
            <a:ext cx="4352425" cy="2874227"/>
          </a:xfrm>
          <a:prstGeom prst="rect">
            <a:avLst/>
          </a:prstGeom>
        </p:spPr>
      </p:pic>
      <p:pic>
        <p:nvPicPr>
          <p:cNvPr id="4" name="Picture 2" descr="Imagem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017" y="3736577"/>
            <a:ext cx="3933222" cy="287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84" y="3736577"/>
            <a:ext cx="3943708" cy="2874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511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4094C-92AD-4B81-8C7F-E772659D1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715" y="861958"/>
            <a:ext cx="10817180" cy="4351338"/>
          </a:xfrm>
        </p:spPr>
        <p:txBody>
          <a:bodyPr/>
          <a:lstStyle/>
          <a:p>
            <a:pPr marL="0" indent="0">
              <a:buNone/>
            </a:pPr>
            <a:r>
              <a:rPr lang="pt-BR" sz="2800">
                <a:solidFill>
                  <a:srgbClr val="0070C0"/>
                </a:solidFill>
                <a:cs typeface="Calibri" pitchFamily="34" charset="0"/>
              </a:rPr>
              <a:t>Poluição da Água e do Meio Ambiente</a:t>
            </a:r>
          </a:p>
          <a:p>
            <a:pPr marL="0" indent="0">
              <a:buNone/>
            </a:pPr>
            <a:r>
              <a:rPr lang="pt-BR" sz="2600">
                <a:cs typeface="Calibri" pitchFamily="34" charset="0"/>
              </a:rPr>
              <a:t>Resultante dos  efluentes  contendo    resíduos  orgânicos  e  inorgânicos, antibióticos  e  outros  produtos,  causando  mudanças  das  características físico-químicas  das  águas  (</a:t>
            </a:r>
            <a:r>
              <a:rPr lang="pt-BR" sz="2600">
                <a:solidFill>
                  <a:srgbClr val="00B050"/>
                </a:solidFill>
                <a:cs typeface="Calibri" pitchFamily="34" charset="0"/>
              </a:rPr>
              <a:t>diminuição  do  oxigênio,  redução  de  luminosidade, alterações na macrofauna bentônica e eutrofização</a:t>
            </a:r>
            <a:r>
              <a:rPr lang="pt-BR" sz="2600">
                <a:cs typeface="Calibri" pitchFamily="34" charset="0"/>
              </a:rPr>
              <a:t>).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1512AC-B826-4544-9BE5-7DD649A76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117" y="3037626"/>
            <a:ext cx="4503056" cy="36118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7E0EB0-EF19-415B-8F6F-CE9723953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9173" y="3037627"/>
            <a:ext cx="4789100" cy="361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918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447039" y="775399"/>
            <a:ext cx="1156732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>
                <a:solidFill>
                  <a:srgbClr val="0070C0"/>
                </a:solidFill>
              </a:rPr>
              <a:t>Degradação  de  Outros  Habitats </a:t>
            </a:r>
          </a:p>
          <a:p>
            <a:r>
              <a:rPr lang="pt-BR" sz="2600"/>
              <a:t>Perdas  de  áreas  de  pântanos,  inundação  de áreas  agrícolas  com  águas  salinas,  causando  a  salinização  do  solo  e  de  corpos hídricos, alteração nos padrões de drenagem das águas,  redução da produtividade das comunidades  rurais (conflito de uso).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356" y="2569547"/>
            <a:ext cx="5615159" cy="399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1625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518884" y="890206"/>
            <a:ext cx="1137774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>
                <a:solidFill>
                  <a:srgbClr val="0070C0"/>
                </a:solidFill>
              </a:rPr>
              <a:t>Diminuição  de  Recursos  Pesqueiros  </a:t>
            </a:r>
          </a:p>
          <a:p>
            <a:r>
              <a:rPr lang="pt-BR" sz="2600"/>
              <a:t>Pelo uso da farinha de peixe como principal ingrediente para ração e pela  degradação  do  habitat,  alteração  da cadeia  alimentar,  introdução  de  espécies  não  nativas,  patogênicas,  implicações para biodiversidade marinha e para a segurança alimentar.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99" y="3545467"/>
            <a:ext cx="3759080" cy="277806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2093" y="3545464"/>
            <a:ext cx="4107297" cy="2778062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3779" y="3545465"/>
            <a:ext cx="3928314" cy="277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871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 descr="Resultado de imagem para descarte de efluentes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357051" y="760166"/>
            <a:ext cx="11477897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>
                <a:solidFill>
                  <a:srgbClr val="0070C0"/>
                </a:solidFill>
              </a:rPr>
              <a:t>Doenças</a:t>
            </a:r>
          </a:p>
          <a:p>
            <a:r>
              <a:rPr lang="pt-BR" sz="2600">
                <a:cs typeface="Calibri" pitchFamily="34" charset="0"/>
              </a:rPr>
              <a:t>A transferência de animais aquáticos de uma região para outra pode transportar patógenos desconhecidos para as novas áreas. </a:t>
            </a:r>
          </a:p>
          <a:p>
            <a:r>
              <a:rPr lang="pt-BR" sz="2600">
                <a:cs typeface="Calibri" pitchFamily="34" charset="0"/>
              </a:rPr>
              <a:t>Os principais impactos das doenças dos animais aquáticos nas populações selvagens são: alteração de populações de predadores e presas; alterações na abundância do hospedeiro; redução da variação genética intraespecífica e risco de extinção de algumas espécies.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26" y="3653484"/>
            <a:ext cx="3810000" cy="2857500"/>
          </a:xfrm>
          <a:prstGeom prst="rect">
            <a:avLst/>
          </a:prstGeom>
        </p:spPr>
      </p:pic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626" y="3653484"/>
            <a:ext cx="3527447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171FD8-5668-45FD-AF69-A4ABD004EC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6073" y="3653484"/>
            <a:ext cx="4505787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060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583474" y="868793"/>
            <a:ext cx="11025052" cy="4097289"/>
          </a:xfr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pt-BR">
                <a:solidFill>
                  <a:srgbClr val="0070C0"/>
                </a:solidFill>
                <a:cs typeface="Calibri" pitchFamily="34" charset="0"/>
              </a:rPr>
              <a:t>Alteração da biodiversidade</a:t>
            </a:r>
          </a:p>
          <a:p>
            <a:pPr marL="0" indent="0">
              <a:buNone/>
            </a:pPr>
            <a:r>
              <a:rPr lang="pt-BR" sz="2600">
                <a:cs typeface="Calibri" pitchFamily="34" charset="0"/>
              </a:rPr>
              <a:t>Os ecossistemas aquáticos são </a:t>
            </a:r>
            <a:r>
              <a:rPr lang="pt-BR" sz="2600" err="1">
                <a:cs typeface="Calibri" pitchFamily="34" charset="0"/>
              </a:rPr>
              <a:t>afectados</a:t>
            </a:r>
            <a:r>
              <a:rPr lang="pt-BR" sz="2600">
                <a:cs typeface="Calibri" pitchFamily="34" charset="0"/>
              </a:rPr>
              <a:t> através da introdução de espécies exóticas através da predação, competição, alterações genéticas, alteração de habitats e introdução de patógenos. </a:t>
            </a:r>
          </a:p>
          <a:p>
            <a:pPr marL="0" indent="0">
              <a:buNone/>
            </a:pPr>
            <a:r>
              <a:rPr lang="pt-BR" sz="2600">
                <a:cs typeface="Calibri" pitchFamily="34" charset="0"/>
              </a:rPr>
              <a:t>As espécies exóticas se tornam invasivas, ameaçando a biodiversidade local.</a:t>
            </a:r>
            <a:endParaRPr lang="pt-BR" sz="2600"/>
          </a:p>
        </p:txBody>
      </p:sp>
      <p:sp>
        <p:nvSpPr>
          <p:cNvPr id="2" name="AutoShape 2" descr="Resultado de imagem para tilápia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33" y="3606266"/>
            <a:ext cx="3559847" cy="214466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8912" y="3975100"/>
            <a:ext cx="2543121" cy="23170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B6219D-0BA0-6033-11E9-338E207E43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8880" y="4246168"/>
            <a:ext cx="3035754" cy="222467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9208" y="2961941"/>
            <a:ext cx="3055131" cy="192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96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A543A-0DBB-45B3-9DE4-2D8EAB8F4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462" y="2013440"/>
            <a:ext cx="10515600" cy="793901"/>
          </a:xfrm>
        </p:spPr>
        <p:txBody>
          <a:bodyPr>
            <a:normAutofit/>
          </a:bodyPr>
          <a:lstStyle/>
          <a:p>
            <a:pPr algn="ctr"/>
            <a:r>
              <a:rPr lang="en-US" sz="3200"/>
              <a:t>Sistemas </a:t>
            </a:r>
            <a:r>
              <a:rPr lang="en-US" sz="3200" err="1"/>
              <a:t>fechados</a:t>
            </a:r>
            <a:r>
              <a:rPr lang="en-US" sz="3200"/>
              <a:t> (RAS e BFT)</a:t>
            </a:r>
            <a:endParaRPr lang="en-US" sz="2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D90132-62F5-4645-8ED1-45AD2DB08D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79" r="13467"/>
          <a:stretch/>
        </p:blipFill>
        <p:spPr>
          <a:xfrm>
            <a:off x="90153" y="2702587"/>
            <a:ext cx="5985280" cy="37902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4D1678-7D50-48A3-8371-BD6F47F968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24"/>
          <a:stretch/>
        </p:blipFill>
        <p:spPr>
          <a:xfrm>
            <a:off x="5997262" y="2880552"/>
            <a:ext cx="6104585" cy="34343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B820F2C-E241-46D7-BD4D-991D23DF44D8}"/>
              </a:ext>
            </a:extLst>
          </p:cNvPr>
          <p:cNvSpPr txBox="1"/>
          <p:nvPr/>
        </p:nvSpPr>
        <p:spPr>
          <a:xfrm>
            <a:off x="484492" y="813111"/>
            <a:ext cx="106121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err="1">
                <a:solidFill>
                  <a:srgbClr val="FF3300"/>
                </a:solidFill>
                <a:latin typeface="+mj-lt"/>
              </a:rPr>
              <a:t>Quais</a:t>
            </a:r>
            <a:r>
              <a:rPr lang="es-ES" sz="3600" b="1">
                <a:solidFill>
                  <a:srgbClr val="FF3300"/>
                </a:solidFill>
                <a:latin typeface="+mj-lt"/>
              </a:rPr>
              <a:t> </a:t>
            </a:r>
            <a:r>
              <a:rPr lang="es-ES" sz="3600" b="1" err="1">
                <a:solidFill>
                  <a:srgbClr val="FF3300"/>
                </a:solidFill>
                <a:latin typeface="+mj-lt"/>
              </a:rPr>
              <a:t>são</a:t>
            </a:r>
            <a:r>
              <a:rPr lang="es-ES" sz="3600" b="1">
                <a:solidFill>
                  <a:srgbClr val="FF3300"/>
                </a:solidFill>
                <a:latin typeface="+mj-lt"/>
              </a:rPr>
              <a:t> as alternativas para </a:t>
            </a:r>
            <a:r>
              <a:rPr lang="es-ES" sz="3600" b="1" err="1">
                <a:solidFill>
                  <a:srgbClr val="FF3300"/>
                </a:solidFill>
                <a:latin typeface="+mj-lt"/>
              </a:rPr>
              <a:t>reduzir</a:t>
            </a:r>
            <a:r>
              <a:rPr lang="es-ES" sz="3600" b="1">
                <a:solidFill>
                  <a:srgbClr val="FF3300"/>
                </a:solidFill>
                <a:latin typeface="+mj-lt"/>
              </a:rPr>
              <a:t> o impacto ambiental da </a:t>
            </a:r>
            <a:r>
              <a:rPr lang="es-ES" sz="3600" b="1" err="1">
                <a:solidFill>
                  <a:srgbClr val="FF3300"/>
                </a:solidFill>
                <a:latin typeface="+mj-lt"/>
              </a:rPr>
              <a:t>aquacultura</a:t>
            </a:r>
            <a:r>
              <a:rPr lang="es-ES" sz="3600" b="1">
                <a:solidFill>
                  <a:srgbClr val="FF3300"/>
                </a:solidFill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9804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F9BAE-4127-4022-97F7-FCCEDBE29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t-BR" sz="3200"/>
              <a:t>Aquacultura Multitrófica Integrada</a:t>
            </a:r>
            <a:br>
              <a:rPr lang="pt-BR" sz="3200"/>
            </a:br>
            <a:r>
              <a:rPr lang="pt-BR" sz="3200"/>
              <a:t> (</a:t>
            </a:r>
            <a:r>
              <a:rPr lang="pt-BR" sz="3200" i="1"/>
              <a:t>Integrated Multi-Trophic Aquaculture, IMTA</a:t>
            </a:r>
            <a:r>
              <a:rPr lang="pt-BR" sz="3200"/>
              <a:t>)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C56FE-8ACC-4E4D-BCE7-DC6BFCC3D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135" y="3177907"/>
            <a:ext cx="5225365" cy="2836527"/>
          </a:xfrm>
        </p:spPr>
        <p:txBody>
          <a:bodyPr/>
          <a:lstStyle/>
          <a:p>
            <a:pPr marL="0" indent="0">
              <a:buNone/>
            </a:pPr>
            <a:r>
              <a:rPr lang="pt-BR"/>
              <a:t>Refere-se à incorporação de espécies, de níveis tróficos diferentes, no mesmo sistema de modo a garantir a reciclagem de nutrientes (reduzindo as perdas para o ambiente) e aumentar a produtividade.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12B949-204E-48D2-8827-A0BCAA2D8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500" y="1690688"/>
            <a:ext cx="6552365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4613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095F4-E11E-4A84-A4CA-8C03EB9E6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8717"/>
            <a:ext cx="10515600" cy="787409"/>
          </a:xfrm>
        </p:spPr>
        <p:txBody>
          <a:bodyPr>
            <a:noAutofit/>
          </a:bodyPr>
          <a:lstStyle/>
          <a:p>
            <a:pPr algn="ctr"/>
            <a:r>
              <a:rPr lang="en-US" sz="3200"/>
              <a:t>Uso de </a:t>
            </a:r>
            <a:r>
              <a:rPr lang="en-US" sz="3200" err="1"/>
              <a:t>rações</a:t>
            </a:r>
            <a:r>
              <a:rPr lang="en-US" sz="3200"/>
              <a:t> com menor </a:t>
            </a:r>
            <a:r>
              <a:rPr lang="en-US" sz="3200" err="1"/>
              <a:t>impacto</a:t>
            </a:r>
            <a:r>
              <a:rPr lang="en-US" sz="3200"/>
              <a:t> </a:t>
            </a:r>
            <a:r>
              <a:rPr lang="en-US" sz="3200" err="1"/>
              <a:t>ambiental</a:t>
            </a:r>
            <a:r>
              <a:rPr lang="en-US" sz="3200"/>
              <a:t> (</a:t>
            </a:r>
            <a:r>
              <a:rPr lang="en-US" sz="3200" err="1"/>
              <a:t>rações</a:t>
            </a:r>
            <a:r>
              <a:rPr lang="en-US" sz="3200"/>
              <a:t> </a:t>
            </a:r>
            <a:r>
              <a:rPr lang="en-US" sz="3200" err="1"/>
              <a:t>balanceadas</a:t>
            </a:r>
            <a:r>
              <a:rPr lang="en-US" sz="3200"/>
              <a:t>)</a:t>
            </a:r>
            <a:br>
              <a:rPr lang="en-US" sz="3200"/>
            </a:br>
            <a:endParaRPr lang="en-US" sz="280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5CD87EB-C30F-426B-B9D2-217501161A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354" y="2532720"/>
            <a:ext cx="5994646" cy="40017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0BCE6B-1855-48B5-8BA9-37898B5A10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708"/>
          <a:stretch/>
        </p:blipFill>
        <p:spPr>
          <a:xfrm>
            <a:off x="6096000" y="2532720"/>
            <a:ext cx="5715000" cy="400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9011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B6FD2-9852-4A7A-8F2C-5857E5C19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3122"/>
            <a:ext cx="10515600" cy="787409"/>
          </a:xfrm>
        </p:spPr>
        <p:txBody>
          <a:bodyPr>
            <a:noAutofit/>
          </a:bodyPr>
          <a:lstStyle/>
          <a:p>
            <a:pPr algn="ctr"/>
            <a:r>
              <a:rPr lang="pt-PT" sz="3200"/>
              <a:t>Biotransformação: Aquaponia e plantas filtradoras</a:t>
            </a:r>
            <a:endParaRPr lang="en-US" sz="28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A6E4DA-0967-4379-859C-57B60168B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7205" y="2419467"/>
            <a:ext cx="5944315" cy="35932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3B0E8A-AC6B-4D8A-ACC6-6E0BEAB8F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31" y="2089003"/>
            <a:ext cx="5874174" cy="440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3987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Ecosystems Benefits of Aquaculture Infographic">
            <a:extLst>
              <a:ext uri="{FF2B5EF4-FFF2-40B4-BE49-F238E27FC236}">
                <a16:creationId xmlns:a16="http://schemas.microsoft.com/office/drawing/2014/main" id="{9E075C42-21B4-E546-E458-7CB9D4E08AD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ED23B1-3BE3-2218-6292-51B57AFD6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4744" y="899613"/>
            <a:ext cx="6894286" cy="57424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F35CE2-33F0-8DB5-5592-B430A6662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299" y="2489191"/>
            <a:ext cx="2420258" cy="787409"/>
          </a:xfrm>
        </p:spPr>
        <p:txBody>
          <a:bodyPr>
            <a:normAutofit fontScale="90000"/>
          </a:bodyPr>
          <a:lstStyle/>
          <a:p>
            <a:r>
              <a:rPr lang="pt-PT" sz="3600"/>
              <a:t>Cultivo de espécies </a:t>
            </a:r>
            <a:br>
              <a:rPr lang="pt-PT" sz="3600"/>
            </a:br>
            <a:r>
              <a:rPr lang="pt-PT" sz="3600"/>
              <a:t>filtradoras e nativas</a:t>
            </a:r>
            <a:br>
              <a:rPr lang="pt-PT" sz="4000"/>
            </a:b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853018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AFFBC-F047-4C2F-9A87-F12B26D2B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141" y="80803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pt-PT" sz="4400"/>
            </a:br>
            <a:r>
              <a:rPr lang="pt-PT" sz="3600"/>
              <a:t>Produtos químicos: controladores de amónia e gás sulfídrico</a:t>
            </a:r>
            <a:br>
              <a:rPr lang="pt-PT" sz="4400"/>
            </a:br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79DC6CD-60FE-4AC7-8A96-668A29FD0175}"/>
              </a:ext>
            </a:extLst>
          </p:cNvPr>
          <p:cNvGrpSpPr/>
          <p:nvPr/>
        </p:nvGrpSpPr>
        <p:grpSpPr>
          <a:xfrm>
            <a:off x="2366426" y="2133600"/>
            <a:ext cx="7053345" cy="4301012"/>
            <a:chOff x="1252900" y="0"/>
            <a:chExt cx="9451614" cy="6858000"/>
          </a:xfrm>
        </p:grpSpPr>
        <p:pic>
          <p:nvPicPr>
            <p:cNvPr id="5" name="Picture 3" descr="Imagem 031">
              <a:extLst>
                <a:ext uri="{FF2B5EF4-FFF2-40B4-BE49-F238E27FC236}">
                  <a16:creationId xmlns:a16="http://schemas.microsoft.com/office/drawing/2014/main" id="{6C3FB1E8-FC0B-4587-ADFE-F76731A49E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6000"/>
            </a:blip>
            <a:srcRect l="8304" r="3487"/>
            <a:stretch>
              <a:fillRect/>
            </a:stretch>
          </p:blipFill>
          <p:spPr bwMode="auto">
            <a:xfrm>
              <a:off x="6167439" y="0"/>
              <a:ext cx="453707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EFC97C-EAE4-4149-8479-0F82A2CD49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52900" y="0"/>
              <a:ext cx="8321040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96073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FB9AA-B3E0-1A39-B3CC-DF6CF0B66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3200"/>
              <a:t>Implementar as BPM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E114A-839D-35CC-574E-BB7937DB4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PT" sz="2400" dirty="0"/>
              <a:t>Implementação de técnicas para melhorar as condições de qualidade da água nos sistemas de criação e, assim, evitar a ocorrência da eutrofização;</a:t>
            </a:r>
          </a:p>
          <a:p>
            <a:r>
              <a:rPr lang="pt-PT" sz="2400" dirty="0"/>
              <a:t>Gestão adequada de resíduos nos ambientes de criação;</a:t>
            </a:r>
          </a:p>
          <a:p>
            <a:r>
              <a:rPr lang="pt-PT" sz="2400" dirty="0"/>
              <a:t>Redução do uso de antibióticos e produtos químicos;</a:t>
            </a:r>
          </a:p>
          <a:p>
            <a:r>
              <a:rPr lang="pt-PT" sz="2400" dirty="0" err="1"/>
              <a:t>R﻿edução</a:t>
            </a:r>
            <a:r>
              <a:rPr lang="pt-PT" sz="2400" dirty="0"/>
              <a:t> na taxa de renovação de água ao mínimo indispensável;</a:t>
            </a:r>
          </a:p>
          <a:p>
            <a:r>
              <a:rPr lang="pt-PT" sz="2400" dirty="0"/>
              <a:t>Priorizar a criação de espécies nativas;</a:t>
            </a:r>
          </a:p>
          <a:p>
            <a:r>
              <a:rPr lang="pt-PT" sz="2400" dirty="0"/>
              <a:t>Povoamento dos  tanques  com  densidade  moderada e  compatível  com  a  capacidade de carga do ambiente;</a:t>
            </a:r>
          </a:p>
          <a:p>
            <a:r>
              <a:rPr lang="pt-PT" sz="2400" dirty="0" err="1"/>
              <a:t>Adopção</a:t>
            </a:r>
            <a:r>
              <a:rPr lang="pt-PT" sz="2400" dirty="0"/>
              <a:t> de técnicas que visem à conservação dos ecossistemas aquáticos;</a:t>
            </a:r>
          </a:p>
          <a:p>
            <a:r>
              <a:rPr lang="pt-PT" sz="2400" dirty="0"/>
              <a:t>Promoção da aeração e circulação da água de maneira adequada;</a:t>
            </a:r>
          </a:p>
          <a:p>
            <a:endParaRPr lang="pt-PT" dirty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83960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67467-1503-2866-A46D-A95A7120E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7600"/>
            <a:ext cx="10515600" cy="5211325"/>
          </a:xfrm>
        </p:spPr>
        <p:txBody>
          <a:bodyPr>
            <a:normAutofit/>
          </a:bodyPr>
          <a:lstStyle/>
          <a:p>
            <a:r>
              <a:rPr lang="pt-PT" sz="2400" dirty="0"/>
              <a:t>Controle rigoroso no programa de adubação dos viveiros para evitar excesso de fertilizantes;</a:t>
            </a:r>
          </a:p>
          <a:p>
            <a:r>
              <a:rPr lang="pt-PT" sz="2400" dirty="0"/>
              <a:t>Liberação de efluentes em corpos de água corrente com capacidade de diluição rápida (nunca em corpos de água lênticos);</a:t>
            </a:r>
          </a:p>
          <a:p>
            <a:r>
              <a:rPr lang="pt-PT" sz="2400" dirty="0"/>
              <a:t>Uso de maneio adequado para evitar o escape de animais para o meio ambiente (ex. colocação de telas nos canais de escoamento e cuidados na despesca);</a:t>
            </a:r>
          </a:p>
          <a:p>
            <a:r>
              <a:rPr lang="pt-PT" sz="2400" dirty="0"/>
              <a:t>Prática do </a:t>
            </a:r>
            <a:r>
              <a:rPr lang="pt-PT" sz="2400" dirty="0" err="1"/>
              <a:t>policultivo</a:t>
            </a:r>
            <a:r>
              <a:rPr lang="pt-PT" sz="2400" dirty="0"/>
              <a:t> ou consórcio para aproveitar melhor o espaço dos tanques (terra);</a:t>
            </a:r>
          </a:p>
          <a:p>
            <a:r>
              <a:rPr lang="pt-PT" sz="2400" dirty="0"/>
              <a:t>Uso de métodos que minimizem a conversão de áreas naturais, promovendo o uso eficiente dos espaços aquáticos e considerando os aspectos estéticos e sociais locais;</a:t>
            </a:r>
          </a:p>
          <a:p>
            <a:r>
              <a:rPr lang="pt-PT" sz="2400" dirty="0"/>
              <a:t>Respeito às diretrizes e legislação ambiental.</a:t>
            </a:r>
          </a:p>
          <a:p>
            <a:endParaRPr lang="pt-PT" sz="2400" dirty="0"/>
          </a:p>
          <a:p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16253071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0462C-50D0-061D-C040-926181EC9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/>
              <a:t>Sustentabilidade Aquícola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F7ABB-C2C9-4A2D-CC4D-D00DBFD3D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586" y="1761330"/>
            <a:ext cx="7505700" cy="4567593"/>
          </a:xfrm>
        </p:spPr>
        <p:txBody>
          <a:bodyPr>
            <a:normAutofit lnSpcReduction="10000"/>
          </a:bodyPr>
          <a:lstStyle/>
          <a:p>
            <a:r>
              <a:rPr lang="pt-BR" sz="2600">
                <a:latin typeface="Calibri" pitchFamily="34" charset="0"/>
                <a:cs typeface="Calibri" pitchFamily="34" charset="0"/>
              </a:rPr>
              <a:t>A  aquacultura  moderna envolve  três  componentes:  a  </a:t>
            </a:r>
            <a:r>
              <a:rPr lang="pt-BR" sz="260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produção  lucrativa,  a  preservação do  meio  ambiente  </a:t>
            </a:r>
            <a:r>
              <a:rPr lang="pt-BR" sz="2600">
                <a:latin typeface="Calibri" pitchFamily="34" charset="0"/>
                <a:cs typeface="Calibri" pitchFamily="34" charset="0"/>
              </a:rPr>
              <a:t>e  o</a:t>
            </a:r>
            <a:r>
              <a:rPr lang="pt-BR" sz="260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 desenvolvimento  social</a:t>
            </a:r>
            <a:r>
              <a:rPr lang="pt-BR" sz="2600">
                <a:latin typeface="Calibri" pitchFamily="34" charset="0"/>
                <a:cs typeface="Calibri" pitchFamily="34" charset="0"/>
              </a:rPr>
              <a:t>. </a:t>
            </a:r>
          </a:p>
          <a:p>
            <a:endParaRPr lang="pt-BR">
              <a:latin typeface="Calibri" pitchFamily="34" charset="0"/>
              <a:cs typeface="Calibri" pitchFamily="34" charset="0"/>
            </a:endParaRPr>
          </a:p>
          <a:p>
            <a:r>
              <a:rPr lang="pt-PT">
                <a:solidFill>
                  <a:srgbClr val="0070C0"/>
                </a:solidFill>
              </a:rPr>
              <a:t>Sustentabilidade Económica </a:t>
            </a:r>
          </a:p>
          <a:p>
            <a:pPr lvl="1"/>
            <a:r>
              <a:rPr lang="pt-PT"/>
              <a:t>A aquacultura deve ser um negócio viável com boas perspectivas a longo prazo. </a:t>
            </a:r>
          </a:p>
          <a:p>
            <a:pPr marL="457200" lvl="1" indent="0">
              <a:buNone/>
            </a:pPr>
            <a:endParaRPr lang="pt-PT"/>
          </a:p>
          <a:p>
            <a:pPr lvl="1"/>
            <a:r>
              <a:rPr lang="pt-PT"/>
              <a:t>A sustentabilidade económica pode ser alcançada através de práticas sustentáveis ​​empresariais e gestão de unidades produtivas, sistemas eficazes de biossegurança e controlo de doenças, etc. </a:t>
            </a:r>
          </a:p>
          <a:p>
            <a:endParaRPr lang="pt-BR">
              <a:latin typeface="Calibri" pitchFamily="34" charset="0"/>
              <a:cs typeface="Calibri" pitchFamily="34" charset="0"/>
            </a:endParaRPr>
          </a:p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414E61-99FB-6BC6-4DE5-4B1AA4010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6455" y="1971675"/>
            <a:ext cx="4465995" cy="422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7927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7195A-052B-B7F4-FA77-9F03B38E6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1550"/>
            <a:ext cx="10515600" cy="5357375"/>
          </a:xfrm>
        </p:spPr>
        <p:txBody>
          <a:bodyPr>
            <a:normAutofit/>
          </a:bodyPr>
          <a:lstStyle/>
          <a:p>
            <a:r>
              <a:rPr lang="pt-PT" dirty="0">
                <a:solidFill>
                  <a:srgbClr val="0070C0"/>
                </a:solidFill>
              </a:rPr>
              <a:t>Sustentabilidade Ambiental</a:t>
            </a:r>
          </a:p>
          <a:p>
            <a:pPr lvl="1"/>
            <a:r>
              <a:rPr lang="pt-PT" dirty="0"/>
              <a:t>A aquacultura não deve causar perturbações significativas no ecossistema, nem perda de biodiversidade ou impacto substancial na poluição;</a:t>
            </a:r>
          </a:p>
          <a:p>
            <a:pPr marL="457200" lvl="1" indent="0">
              <a:buNone/>
            </a:pPr>
            <a:endParaRPr lang="pt-PT" dirty="0"/>
          </a:p>
          <a:p>
            <a:pPr lvl="1"/>
            <a:r>
              <a:rPr lang="pt-PT" dirty="0"/>
              <a:t>Inclui a conservação de mangais e zonas húmidas, gestão eficaz de efluentes e controlo da qualidade da água, conservação do solo e da água, utilização eficiente de farinha e óleo de peixe, etc.</a:t>
            </a:r>
          </a:p>
          <a:p>
            <a:pPr marL="457200" lvl="1" indent="0">
              <a:buNone/>
            </a:pPr>
            <a:endParaRPr lang="pt-PT" dirty="0"/>
          </a:p>
          <a:p>
            <a:r>
              <a:rPr lang="pt-PT" dirty="0">
                <a:solidFill>
                  <a:srgbClr val="0070C0"/>
                </a:solidFill>
              </a:rPr>
              <a:t>Sustentabilidade Social </a:t>
            </a:r>
          </a:p>
          <a:p>
            <a:pPr lvl="1"/>
            <a:r>
              <a:rPr lang="pt-PT" dirty="0"/>
              <a:t>A aquacultura deve ser socialmente responsável e contribuir para o bem-estar da comunidade;</a:t>
            </a:r>
          </a:p>
          <a:p>
            <a:pPr lvl="1"/>
            <a:r>
              <a:rPr lang="pt-PT" dirty="0"/>
              <a:t>Adoptar práticas comunitárias sustentáveis, envolvimento da comunidade, segurança dos trabalhadores, práticas laborais justas e remuneração equitativa.</a:t>
            </a:r>
          </a:p>
        </p:txBody>
      </p:sp>
    </p:spTree>
    <p:extLst>
      <p:ext uri="{BB962C8B-B14F-4D97-AF65-F5344CB8AC3E}">
        <p14:creationId xmlns:p14="http://schemas.microsoft.com/office/powerpoint/2010/main" val="11582847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56FAD-2DEC-6F1D-F4ED-C91DDB972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8775"/>
            <a:ext cx="10515600" cy="603184"/>
          </a:xfrm>
        </p:spPr>
        <p:txBody>
          <a:bodyPr>
            <a:normAutofit/>
          </a:bodyPr>
          <a:lstStyle/>
          <a:p>
            <a:pPr algn="ctr"/>
            <a:r>
              <a:rPr lang="pt-PT" sz="3200"/>
              <a:t>Boas Práticas para uma Aquacultura Sustentável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9304D-595C-1BB1-076B-540494542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138" y="1481958"/>
            <a:ext cx="7966254" cy="5123794"/>
          </a:xfrm>
        </p:spPr>
        <p:txBody>
          <a:bodyPr>
            <a:normAutofit lnSpcReduction="10000"/>
          </a:bodyPr>
          <a:lstStyle/>
          <a:p>
            <a:r>
              <a:rPr lang="pt-PT" sz="2400"/>
              <a:t>Escolher espécies nativas ou de baixo impacto (ex: filtradoras, herbívoras);</a:t>
            </a:r>
          </a:p>
          <a:p>
            <a:r>
              <a:rPr lang="pt-PT" sz="2400"/>
              <a:t>Adoptar sistemas fechados ou controlados (RAS, BFT);</a:t>
            </a:r>
          </a:p>
          <a:p>
            <a:r>
              <a:rPr lang="pt-PT" sz="2400"/>
              <a:t> Monitorização ambiental constante (qualidade da água, resíduos);</a:t>
            </a:r>
          </a:p>
          <a:p>
            <a:r>
              <a:rPr lang="pt-PT" sz="2400"/>
              <a:t>Usar ingredientes vegetais ou alternativos nas rações;</a:t>
            </a:r>
          </a:p>
          <a:p>
            <a:r>
              <a:rPr lang="pt-PT" sz="2400"/>
              <a:t>Implementar certificações de sustentabilidade (ex: ASC, </a:t>
            </a:r>
            <a:r>
              <a:rPr lang="pt-PT" sz="2400" err="1"/>
              <a:t>GlobalG.A.P</a:t>
            </a:r>
            <a:r>
              <a:rPr lang="pt-PT" sz="2400"/>
              <a:t>., orgânico);</a:t>
            </a:r>
          </a:p>
          <a:p>
            <a:r>
              <a:rPr lang="pt-PT" sz="2400"/>
              <a:t>Aplicar o zoneamento ecológico-econômico para evitar conflitos de uso do território;</a:t>
            </a:r>
          </a:p>
          <a:p>
            <a:r>
              <a:rPr lang="pt-PT" sz="2400"/>
              <a:t>Adoptar e implementar as </a:t>
            </a:r>
            <a:r>
              <a:rPr lang="pt-PT" sz="2400" err="1"/>
              <a:t>directrizes</a:t>
            </a:r>
            <a:r>
              <a:rPr lang="pt-PT" sz="2400"/>
              <a:t> para aquacultura sustentável da FAO</a:t>
            </a:r>
          </a:p>
          <a:p>
            <a:pPr lvl="1"/>
            <a:r>
              <a:rPr lang="pt-PT" sz="1600"/>
              <a:t>FAO. 2025. </a:t>
            </a:r>
            <a:r>
              <a:rPr lang="pt-PT" sz="1600" err="1"/>
              <a:t>Guidelines</a:t>
            </a:r>
            <a:r>
              <a:rPr lang="pt-PT" sz="1600"/>
              <a:t> for </a:t>
            </a:r>
            <a:r>
              <a:rPr lang="pt-PT" sz="1600" err="1"/>
              <a:t>Sustainable</a:t>
            </a:r>
            <a:r>
              <a:rPr lang="pt-PT" sz="1600"/>
              <a:t> </a:t>
            </a:r>
            <a:r>
              <a:rPr lang="pt-PT" sz="1600" err="1"/>
              <a:t>Aquaculture</a:t>
            </a:r>
            <a:r>
              <a:rPr lang="pt-PT" sz="1600"/>
              <a:t>. </a:t>
            </a:r>
            <a:r>
              <a:rPr lang="pt-PT" sz="1600" err="1"/>
              <a:t>Rome</a:t>
            </a:r>
            <a:r>
              <a:rPr lang="pt-PT" sz="1600"/>
              <a:t>. DOI </a:t>
            </a:r>
            <a:r>
              <a:rPr lang="pt-PT" sz="1600">
                <a:hlinkClick r:id="rId2"/>
              </a:rPr>
              <a:t>https://doi.org/10.4060/cd3785en</a:t>
            </a:r>
            <a:r>
              <a:rPr lang="pt-PT" sz="1600"/>
              <a:t>  </a:t>
            </a:r>
          </a:p>
          <a:p>
            <a:endParaRPr lang="pt-PT"/>
          </a:p>
          <a:p>
            <a:pPr marL="0" indent="0">
              <a:buNone/>
            </a:pPr>
            <a:endParaRPr lang="pt-PT"/>
          </a:p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AB6440-BFEC-A9CD-32AD-195EBE8B6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0392" y="1481958"/>
            <a:ext cx="3616796" cy="5123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3257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C2509-0840-1CEF-B464-052B24DFB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0306"/>
            <a:ext cx="10515600" cy="787409"/>
          </a:xfrm>
        </p:spPr>
        <p:txBody>
          <a:bodyPr>
            <a:noAutofit/>
          </a:bodyPr>
          <a:lstStyle/>
          <a:p>
            <a:pPr algn="ctr"/>
            <a:r>
              <a:rPr lang="pt-PT" sz="3200" dirty="0"/>
              <a:t>Resistência Microbiana e Uso Racional dos Antimicrobianos na Aquacultura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8BFE9-BB5D-89ED-BA49-1B87AE879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231" y="1947311"/>
            <a:ext cx="10515600" cy="4298506"/>
          </a:xfrm>
        </p:spPr>
        <p:txBody>
          <a:bodyPr>
            <a:normAutofit/>
          </a:bodyPr>
          <a:lstStyle/>
          <a:p>
            <a:r>
              <a:rPr lang="pt-PT" dirty="0"/>
              <a:t>Sistemas semi-intensivo e intensivo</a:t>
            </a:r>
          </a:p>
          <a:p>
            <a:pPr lvl="1"/>
            <a:r>
              <a:rPr lang="pt-PT" dirty="0"/>
              <a:t>Doenças infecciosas: desafio constante</a:t>
            </a:r>
          </a:p>
          <a:p>
            <a:pPr lvl="2"/>
            <a:r>
              <a:rPr lang="pt-PT" sz="2200" dirty="0">
                <a:solidFill>
                  <a:srgbClr val="00B050"/>
                </a:solidFill>
              </a:rPr>
              <a:t>Maneio inadequado ou por más condições ambientais.</a:t>
            </a:r>
          </a:p>
          <a:p>
            <a:pPr lvl="1"/>
            <a:r>
              <a:rPr lang="pt-PT" dirty="0"/>
              <a:t>Acesso a medicamentos ou drogas veterinárias seguras e eficazes é essencial para o sucesso do cultivo. </a:t>
            </a:r>
          </a:p>
          <a:p>
            <a:pPr lvl="1"/>
            <a:r>
              <a:rPr lang="pt-PT" dirty="0"/>
              <a:t>Antimicrobianos = </a:t>
            </a:r>
            <a:r>
              <a:rPr lang="pt-PT" dirty="0">
                <a:solidFill>
                  <a:srgbClr val="FF0000"/>
                </a:solidFill>
              </a:rPr>
              <a:t>solução comum, porém arriscada</a:t>
            </a:r>
            <a:r>
              <a:rPr lang="pt-PT" dirty="0"/>
              <a:t>.</a:t>
            </a:r>
          </a:p>
          <a:p>
            <a:pPr lvl="2"/>
            <a:r>
              <a:rPr lang="pt-PT" sz="2200" dirty="0"/>
              <a:t>Os antibióticos são comummente utilizados em aquacultura como </a:t>
            </a:r>
            <a:r>
              <a:rPr lang="pt-PT" sz="2200" dirty="0">
                <a:solidFill>
                  <a:srgbClr val="0070C0"/>
                </a:solidFill>
              </a:rPr>
              <a:t>agentes terapêuticos, profiláticos, </a:t>
            </a:r>
            <a:r>
              <a:rPr lang="pt-PT" sz="2200" dirty="0" err="1">
                <a:solidFill>
                  <a:srgbClr val="0070C0"/>
                </a:solidFill>
              </a:rPr>
              <a:t>metafiláticos</a:t>
            </a:r>
            <a:r>
              <a:rPr lang="pt-PT" sz="2200" dirty="0">
                <a:solidFill>
                  <a:srgbClr val="0070C0"/>
                </a:solidFill>
              </a:rPr>
              <a:t> ou promotores de crescimento;</a:t>
            </a:r>
          </a:p>
          <a:p>
            <a:pPr lvl="2"/>
            <a:r>
              <a:rPr lang="pt-PT" sz="2200" dirty="0"/>
              <a:t>Desenvolvimento de genes resistentes aos antibacterianos nas bactérias, o que pode causar </a:t>
            </a:r>
            <a:r>
              <a:rPr lang="pt-PT" sz="2200" dirty="0">
                <a:solidFill>
                  <a:srgbClr val="0070C0"/>
                </a:solidFill>
              </a:rPr>
              <a:t>resistência antimicrobiana (RAM).</a:t>
            </a:r>
          </a:p>
          <a:p>
            <a:pPr marL="914400" lvl="2" indent="0">
              <a:buNone/>
            </a:pPr>
            <a:r>
              <a:rPr lang="en-GB" sz="2200" dirty="0"/>
              <a:t> </a:t>
            </a:r>
            <a:endParaRPr lang="pt-PT" sz="22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endParaRPr lang="pt-PT" dirty="0"/>
          </a:p>
          <a:p>
            <a:pPr marL="0" indent="0">
              <a:buNone/>
            </a:pPr>
            <a:endParaRPr lang="pt-PT" sz="2600" dirty="0"/>
          </a:p>
          <a:p>
            <a:pPr marL="0" indent="0">
              <a:buNone/>
            </a:pPr>
            <a:endParaRPr lang="pt-PT" sz="2600" dirty="0"/>
          </a:p>
        </p:txBody>
      </p:sp>
    </p:spTree>
    <p:extLst>
      <p:ext uri="{BB962C8B-B14F-4D97-AF65-F5344CB8AC3E}">
        <p14:creationId xmlns:p14="http://schemas.microsoft.com/office/powerpoint/2010/main" val="23967195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health care system&#10;&#10;AI-generated content may be incorrect.">
            <a:extLst>
              <a:ext uri="{FF2B5EF4-FFF2-40B4-BE49-F238E27FC236}">
                <a16:creationId xmlns:a16="http://schemas.microsoft.com/office/drawing/2014/main" id="{37B27A02-7D92-C039-40F8-1393F9E63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510" y="878774"/>
            <a:ext cx="6662980" cy="57632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5EEA04-28AB-CD7D-5CDA-29B7AC918C4B}"/>
              </a:ext>
            </a:extLst>
          </p:cNvPr>
          <p:cNvSpPr txBox="1"/>
          <p:nvPr/>
        </p:nvSpPr>
        <p:spPr>
          <a:xfrm>
            <a:off x="2834639" y="4749637"/>
            <a:ext cx="1305099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PT" sz="1000" b="1">
                <a:solidFill>
                  <a:schemeClr val="accent1">
                    <a:lumMod val="75000"/>
                  </a:schemeClr>
                </a:solidFill>
              </a:rPr>
              <a:t>Aparição de bactérias resistentes a drogas em animais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48D216-5F3C-1282-02C0-49FE11A213A1}"/>
              </a:ext>
            </a:extLst>
          </p:cNvPr>
          <p:cNvSpPr/>
          <p:nvPr/>
        </p:nvSpPr>
        <p:spPr>
          <a:xfrm>
            <a:off x="7950200" y="6108700"/>
            <a:ext cx="12573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159848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0A8F1-8698-6585-A998-5E64ED851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6394"/>
            <a:ext cx="10515600" cy="5352532"/>
          </a:xfrm>
        </p:spPr>
        <p:txBody>
          <a:bodyPr>
            <a:normAutofit fontScale="92500" lnSpcReduction="10000"/>
          </a:bodyPr>
          <a:lstStyle/>
          <a:p>
            <a:r>
              <a:rPr lang="pt-PT"/>
              <a:t>Riscos associados à utilização de antimicrobianos na aquacultura:</a:t>
            </a:r>
          </a:p>
          <a:p>
            <a:pPr lvl="1"/>
            <a:r>
              <a:rPr lang="pt-PT">
                <a:solidFill>
                  <a:srgbClr val="0070C0"/>
                </a:solidFill>
              </a:rPr>
              <a:t>Resíduos antimicrobianos associados a produtos da aquacultura e;</a:t>
            </a:r>
          </a:p>
          <a:p>
            <a:pPr lvl="1"/>
            <a:r>
              <a:rPr lang="pt-PT" err="1">
                <a:solidFill>
                  <a:srgbClr val="0070C0"/>
                </a:solidFill>
              </a:rPr>
              <a:t>Selecção</a:t>
            </a:r>
            <a:r>
              <a:rPr lang="pt-PT">
                <a:solidFill>
                  <a:srgbClr val="0070C0"/>
                </a:solidFill>
              </a:rPr>
              <a:t> e disseminação da RAM.</a:t>
            </a:r>
          </a:p>
          <a:p>
            <a:pPr lvl="2"/>
            <a:r>
              <a:rPr lang="pt-PT">
                <a:solidFill>
                  <a:srgbClr val="FF0000"/>
                </a:solidFill>
              </a:rPr>
              <a:t>Preocupação global com a saúde pública (OMS)</a:t>
            </a:r>
          </a:p>
          <a:p>
            <a:pPr marL="457200" lvl="1" indent="0">
              <a:buNone/>
            </a:pPr>
            <a:endParaRPr lang="pt-PT"/>
          </a:p>
          <a:p>
            <a:r>
              <a:rPr lang="pt-PT"/>
              <a:t>RAM: é a capacidade dos microrganismos persistirem ou crescerem na presença de medicamentos (antimicrobianos) concebidos para os inibir ou matar.</a:t>
            </a:r>
          </a:p>
          <a:p>
            <a:pPr marL="457200" lvl="1" indent="0">
              <a:buNone/>
            </a:pPr>
            <a:endParaRPr lang="pt-PT"/>
          </a:p>
          <a:p>
            <a:r>
              <a:rPr lang="pt-PT"/>
              <a:t>Consequências da RAM</a:t>
            </a:r>
          </a:p>
          <a:p>
            <a:pPr lvl="1"/>
            <a:r>
              <a:rPr lang="pt-PT"/>
              <a:t>Ineficiência dos tratamentos;</a:t>
            </a:r>
          </a:p>
          <a:p>
            <a:pPr lvl="1"/>
            <a:r>
              <a:rPr lang="pt-PT"/>
              <a:t>Aumento da mortalidade e perdas econômicas;</a:t>
            </a:r>
          </a:p>
          <a:p>
            <a:pPr lvl="1"/>
            <a:r>
              <a:rPr lang="pt-PT"/>
              <a:t>Contaminação ambiental e disseminação na cadeia alimentar;</a:t>
            </a:r>
          </a:p>
          <a:p>
            <a:pPr lvl="1"/>
            <a:r>
              <a:rPr lang="pt-PT"/>
              <a:t>Ameaça à saúde animal, humana e ambiental.</a:t>
            </a:r>
          </a:p>
        </p:txBody>
      </p:sp>
    </p:spTree>
    <p:extLst>
      <p:ext uri="{BB962C8B-B14F-4D97-AF65-F5344CB8AC3E}">
        <p14:creationId xmlns:p14="http://schemas.microsoft.com/office/powerpoint/2010/main" val="605560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FE46818-BEC4-7378-8147-E37FEF9DB463}"/>
              </a:ext>
            </a:extLst>
          </p:cNvPr>
          <p:cNvSpPr txBox="1"/>
          <p:nvPr/>
        </p:nvSpPr>
        <p:spPr>
          <a:xfrm>
            <a:off x="356461" y="909934"/>
            <a:ext cx="116702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2000"/>
              <a:t>Principais agentes antimicrobianos utilizados na aquacultura e a sua importância na medicina humana.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BCDAE3-6E66-71BD-EA67-A2676BB6B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025" y="1310045"/>
            <a:ext cx="10069263" cy="53880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AECB219-8A3C-B0B3-CEF8-190E974555EE}"/>
              </a:ext>
            </a:extLst>
          </p:cNvPr>
          <p:cNvSpPr txBox="1"/>
          <p:nvPr/>
        </p:nvSpPr>
        <p:spPr>
          <a:xfrm>
            <a:off x="0" y="6115395"/>
            <a:ext cx="24371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u="none" strike="noStrike" err="1">
                <a:effectLst/>
              </a:rPr>
              <a:t>Gastalho</a:t>
            </a:r>
            <a:r>
              <a:rPr lang="en-GB" sz="1600" b="0" i="0" u="none" strike="noStrike">
                <a:effectLst/>
              </a:rPr>
              <a:t>, et al. 2014</a:t>
            </a:r>
            <a:endParaRPr lang="pt-PT" sz="1600"/>
          </a:p>
        </p:txBody>
      </p:sp>
    </p:spTree>
    <p:extLst>
      <p:ext uri="{BB962C8B-B14F-4D97-AF65-F5344CB8AC3E}">
        <p14:creationId xmlns:p14="http://schemas.microsoft.com/office/powerpoint/2010/main" val="20026676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95DBCB-2C13-E727-C035-240DA3272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110" y="227361"/>
            <a:ext cx="7772400" cy="640327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1F27C-E096-DB67-3163-90BE897DF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" y="5257800"/>
            <a:ext cx="3486150" cy="1280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sz="1600"/>
              <a:t>Potenciais consequências negativas da RAM na aquacultura através de tratamentos de ração medicamentosa em unidades produtivas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96390E-611C-C384-757B-8AFFD958F0A2}"/>
              </a:ext>
            </a:extLst>
          </p:cNvPr>
          <p:cNvSpPr txBox="1"/>
          <p:nvPr/>
        </p:nvSpPr>
        <p:spPr>
          <a:xfrm>
            <a:off x="9224010" y="6159565"/>
            <a:ext cx="2514600" cy="378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PT" sz="1800"/>
              <a:t>DOI: 10.1111/raq.12786</a:t>
            </a:r>
          </a:p>
        </p:txBody>
      </p:sp>
    </p:spTree>
    <p:extLst>
      <p:ext uri="{BB962C8B-B14F-4D97-AF65-F5344CB8AC3E}">
        <p14:creationId xmlns:p14="http://schemas.microsoft.com/office/powerpoint/2010/main" val="30176641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AFCB3-852C-C0CD-5CDF-F261A24EF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89783"/>
            <a:ext cx="10515600" cy="9361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PT" sz="2000"/>
              <a:t>Antibióticos e seus genes de resistência descobertos em agentes patogénicos aquáticos e efluentes de aquacultura </a:t>
            </a:r>
            <a:r>
              <a:rPr lang="pt-PT" sz="1600"/>
              <a:t>(</a:t>
            </a:r>
            <a:r>
              <a:rPr lang="pt-PT" sz="1400"/>
              <a:t>﻿</a:t>
            </a:r>
            <a:r>
              <a:rPr lang="pt-PT" sz="1400" i="1" err="1"/>
              <a:t>Bondad-Reantaso</a:t>
            </a:r>
            <a:r>
              <a:rPr lang="pt-PT" sz="1400" i="1"/>
              <a:t> </a:t>
            </a:r>
            <a:r>
              <a:rPr lang="pt-PT" sz="1400" i="1" err="1"/>
              <a:t>et</a:t>
            </a:r>
            <a:r>
              <a:rPr lang="pt-PT" sz="1400" i="1"/>
              <a:t>. al. 2023</a:t>
            </a:r>
            <a:r>
              <a:rPr lang="pt-PT" sz="1400"/>
              <a:t>)</a:t>
            </a:r>
            <a:endParaRPr lang="pt-PT" sz="2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BE84D4-05AC-B31A-3082-80BFF0A35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930" y="1385554"/>
            <a:ext cx="8088630" cy="52523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7A6B49-0C41-5651-0AEA-F544CE052CE0}"/>
              </a:ext>
            </a:extLst>
          </p:cNvPr>
          <p:cNvSpPr txBox="1"/>
          <p:nvPr/>
        </p:nvSpPr>
        <p:spPr>
          <a:xfrm>
            <a:off x="9692899" y="6259515"/>
            <a:ext cx="2499101" cy="378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PT" sz="1800"/>
              <a:t>DOI: 10.1111/raq.12786</a:t>
            </a:r>
          </a:p>
        </p:txBody>
      </p:sp>
    </p:spTree>
    <p:extLst>
      <p:ext uri="{BB962C8B-B14F-4D97-AF65-F5344CB8AC3E}">
        <p14:creationId xmlns:p14="http://schemas.microsoft.com/office/powerpoint/2010/main" val="41058461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15071-E75F-BC2A-D011-1D8D650F8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PT"/>
              <a:t>Uso Racional de Antimicrobianos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FD047-77C2-0D1F-8145-EC789D210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/>
              <a:t>Fundamental para garantir a sustentabilidade da produção, a segurança alimentar e o controle da RAM.</a:t>
            </a:r>
          </a:p>
          <a:p>
            <a:r>
              <a:rPr lang="pt-PT"/>
              <a:t>Envolve:</a:t>
            </a:r>
          </a:p>
          <a:p>
            <a:pPr lvl="1"/>
            <a:r>
              <a:rPr lang="pt-PT"/>
              <a:t>Diagnóstico </a:t>
            </a:r>
            <a:r>
              <a:rPr lang="pt-PT" err="1"/>
              <a:t>correcto</a:t>
            </a:r>
            <a:r>
              <a:rPr lang="pt-PT"/>
              <a:t> e prescrição veterinária;</a:t>
            </a:r>
          </a:p>
          <a:p>
            <a:pPr lvl="1"/>
            <a:r>
              <a:rPr lang="pt-PT"/>
              <a:t>Escolha do antimicrobiano adequado (</a:t>
            </a:r>
            <a:r>
              <a:rPr lang="en-GB" b="0" i="0" u="none" strike="noStrike" err="1">
                <a:solidFill>
                  <a:srgbClr val="000000"/>
                </a:solidFill>
                <a:effectLst/>
                <a:latin typeface="-webkit-standard"/>
              </a:rPr>
              <a:t>antimicrobianos</a:t>
            </a:r>
            <a:r>
              <a:rPr lang="en-GB" b="0" i="0" u="none" strike="noStrike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GB" b="0" i="0" u="none" strike="noStrike" err="1">
                <a:solidFill>
                  <a:srgbClr val="000000"/>
                </a:solidFill>
                <a:effectLst/>
                <a:latin typeface="-webkit-standard"/>
              </a:rPr>
              <a:t>autorizados</a:t>
            </a:r>
            <a:r>
              <a:rPr lang="en-GB" b="0" i="0" u="none" strike="noStrike">
                <a:solidFill>
                  <a:srgbClr val="000000"/>
                </a:solidFill>
                <a:effectLst/>
                <a:latin typeface="-webkit-standard"/>
              </a:rPr>
              <a:t>)</a:t>
            </a:r>
            <a:r>
              <a:rPr lang="pt-PT"/>
              <a:t>;</a:t>
            </a:r>
          </a:p>
          <a:p>
            <a:pPr lvl="1"/>
            <a:r>
              <a:rPr lang="pt-PT"/>
              <a:t>Dose e duração </a:t>
            </a:r>
            <a:r>
              <a:rPr lang="pt-PT" err="1"/>
              <a:t>correctas</a:t>
            </a:r>
            <a:r>
              <a:rPr lang="pt-PT"/>
              <a:t>;</a:t>
            </a:r>
          </a:p>
          <a:p>
            <a:pPr lvl="1"/>
            <a:r>
              <a:rPr lang="pt-PT"/>
              <a:t>Cumprimento do período de carência;</a:t>
            </a:r>
          </a:p>
          <a:p>
            <a:pPr lvl="1"/>
            <a:r>
              <a:rPr lang="pt-PT"/>
              <a:t>Registo e rastreabilidade;</a:t>
            </a:r>
          </a:p>
          <a:p>
            <a:pPr lvl="1"/>
            <a:r>
              <a:rPr lang="pt-PT"/>
              <a:t>Evitar uso profilático indiscriminado (uso preventivo sem justificativa);</a:t>
            </a:r>
          </a:p>
          <a:p>
            <a:pPr lvl="1"/>
            <a:endParaRPr lang="pt-PT"/>
          </a:p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790926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5FBD9-448D-8C3A-82D4-A86FC0A2E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677" y="782025"/>
            <a:ext cx="10515600" cy="787409"/>
          </a:xfrm>
        </p:spPr>
        <p:txBody>
          <a:bodyPr>
            <a:normAutofit fontScale="90000"/>
          </a:bodyPr>
          <a:lstStyle/>
          <a:p>
            <a:pPr algn="ctr"/>
            <a:r>
              <a:rPr lang="pt-PT" sz="3100"/>
              <a:t>Abordagens alternativas para reduzir o uso de antimicrobianos na aquacultura</a:t>
            </a:r>
            <a:endParaRPr lang="pt-PT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12DAAA-757D-F16B-701A-DA5B10862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300" y="1629103"/>
            <a:ext cx="9817100" cy="477765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32B6BEF-1C1A-0B6A-0345-DF9AB5453F4A}"/>
              </a:ext>
            </a:extLst>
          </p:cNvPr>
          <p:cNvSpPr txBox="1"/>
          <p:nvPr/>
        </p:nvSpPr>
        <p:spPr>
          <a:xfrm>
            <a:off x="6096000" y="64067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dirty="0">
                <a:hlinkClick r:id="rId3"/>
              </a:rPr>
              <a:t>https://doi.org/10.1007/s10499-024-01603-3</a:t>
            </a:r>
            <a:r>
              <a:rPr lang="pt-PT" sz="1800" dirty="0"/>
              <a:t> 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769428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F4B57-E397-766B-8D2E-85A52B345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278" y="1087563"/>
            <a:ext cx="10904621" cy="53132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dirty="0">
                <a:solidFill>
                  <a:srgbClr val="0070C0"/>
                </a:solidFill>
              </a:rPr>
              <a:t>1. </a:t>
            </a:r>
            <a:r>
              <a:rPr lang="pt-PT" dirty="0" err="1">
                <a:solidFill>
                  <a:srgbClr val="0070C0"/>
                </a:solidFill>
              </a:rPr>
              <a:t>Nanoterapêuticos</a:t>
            </a:r>
            <a:endParaRPr lang="pt-PT" dirty="0">
              <a:solidFill>
                <a:srgbClr val="0070C0"/>
              </a:solidFill>
            </a:endParaRPr>
          </a:p>
          <a:p>
            <a:pPr lvl="1"/>
            <a:r>
              <a:rPr lang="pt-PT" dirty="0"/>
              <a:t>Derivados de vários metais, apresentam poderosas propriedades antimicrobianas, posicionando-os como alternativas atraentes aos tratamentos convencionais em aquacultura;</a:t>
            </a:r>
          </a:p>
          <a:p>
            <a:pPr lvl="1"/>
            <a:endParaRPr lang="pt-PT" dirty="0"/>
          </a:p>
          <a:p>
            <a:pPr lvl="1"/>
            <a:r>
              <a:rPr lang="pt-PT" dirty="0"/>
              <a:t>Podem ser aplicados em aquacultura através de várias vias, incluindo injeção, tratamento em banho ou suplementação alimentar;</a:t>
            </a:r>
          </a:p>
          <a:p>
            <a:pPr marL="457200" lvl="1" indent="0">
              <a:buNone/>
            </a:pPr>
            <a:endParaRPr lang="pt-PT" dirty="0"/>
          </a:p>
          <a:p>
            <a:pPr lvl="1"/>
            <a:r>
              <a:rPr lang="pt-PT" dirty="0"/>
              <a:t>Os tamanhos das nanopartículas variam entre 1 e 100 </a:t>
            </a:r>
            <a:r>
              <a:rPr lang="pt-PT" dirty="0" err="1"/>
              <a:t>nm</a:t>
            </a:r>
            <a:r>
              <a:rPr lang="pt-PT" dirty="0"/>
              <a:t> e são sensibilizadas por vários métodos físicos, químicos e biológicos;</a:t>
            </a:r>
          </a:p>
          <a:p>
            <a:pPr marL="457200" lvl="1" indent="0">
              <a:buNone/>
            </a:pPr>
            <a:endParaRPr lang="pt-PT" dirty="0"/>
          </a:p>
          <a:p>
            <a:pPr lvl="1"/>
            <a:r>
              <a:rPr lang="pt-PT" dirty="0"/>
              <a:t>Os </a:t>
            </a:r>
            <a:r>
              <a:rPr lang="pt-PT" dirty="0" err="1"/>
              <a:t>nanoterapêuticos</a:t>
            </a:r>
            <a:r>
              <a:rPr lang="pt-PT" dirty="0"/>
              <a:t> têm como alvo eficaz uma vasta gama de agentes patogénicos prejudiciais para os peixes, incluindo bactérias, parasitas, fungos e vírus.</a:t>
            </a:r>
          </a:p>
        </p:txBody>
      </p:sp>
    </p:spTree>
    <p:extLst>
      <p:ext uri="{BB962C8B-B14F-4D97-AF65-F5344CB8AC3E}">
        <p14:creationId xmlns:p14="http://schemas.microsoft.com/office/powerpoint/2010/main" val="25659883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EAF13-34E9-42EC-163B-0BDCEFDB3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5011" y="6236987"/>
            <a:ext cx="7772400" cy="45288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t-PT" sz="1800" dirty="0"/>
              <a:t>Mecanismos de </a:t>
            </a:r>
            <a:r>
              <a:rPr lang="pt-PT" sz="1800" dirty="0" err="1"/>
              <a:t>acção</a:t>
            </a:r>
            <a:r>
              <a:rPr lang="pt-PT" sz="1800" dirty="0"/>
              <a:t> dos </a:t>
            </a:r>
            <a:r>
              <a:rPr lang="pt-PT" sz="1800" dirty="0" err="1"/>
              <a:t>nanoterapêuticos</a:t>
            </a:r>
            <a:r>
              <a:rPr lang="pt-PT" sz="1800" dirty="0"/>
              <a:t>, ﻿</a:t>
            </a:r>
            <a:r>
              <a:rPr lang="pt-PT" sz="1800" dirty="0" err="1"/>
              <a:t>https</a:t>
            </a:r>
            <a:r>
              <a:rPr lang="pt-PT" sz="1800" dirty="0"/>
              <a:t>://</a:t>
            </a:r>
            <a:r>
              <a:rPr lang="pt-PT" sz="1800" dirty="0" err="1"/>
              <a:t>doi.org</a:t>
            </a:r>
            <a:r>
              <a:rPr lang="pt-PT" sz="1800" dirty="0"/>
              <a:t>/10.1007/s10499-024-01603-3</a:t>
            </a:r>
          </a:p>
          <a:p>
            <a:endParaRPr lang="pt-P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8A9B61-6B7C-972F-E2E6-ECD187DA3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011" y="1070496"/>
            <a:ext cx="7772400" cy="51664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844A98-9BB5-A3FC-DA21-70BBDF472EDA}"/>
              </a:ext>
            </a:extLst>
          </p:cNvPr>
          <p:cNvSpPr txBox="1"/>
          <p:nvPr/>
        </p:nvSpPr>
        <p:spPr>
          <a:xfrm>
            <a:off x="224589" y="1391584"/>
            <a:ext cx="414488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Os mecanismos de </a:t>
            </a:r>
            <a:r>
              <a:rPr lang="pt-PT" dirty="0" err="1"/>
              <a:t>acção</a:t>
            </a:r>
            <a:r>
              <a:rPr lang="pt-PT" dirty="0"/>
              <a:t> incluem danos na </a:t>
            </a:r>
            <a:r>
              <a:rPr lang="pt-PT" dirty="0">
                <a:solidFill>
                  <a:srgbClr val="00B050"/>
                </a:solidFill>
              </a:rPr>
              <a:t>membrana/parede celular microbiana, interrupção do transporte de proteínas, inibição de enzimas vitais </a:t>
            </a:r>
            <a:r>
              <a:rPr lang="pt-PT" dirty="0"/>
              <a:t>e </a:t>
            </a:r>
            <a:r>
              <a:rPr lang="pt-PT" dirty="0">
                <a:solidFill>
                  <a:srgbClr val="00B050"/>
                </a:solidFill>
              </a:rPr>
              <a:t>aumento da geração de espécies </a:t>
            </a:r>
            <a:r>
              <a:rPr lang="pt-PT" dirty="0" err="1">
                <a:solidFill>
                  <a:srgbClr val="00B050"/>
                </a:solidFill>
              </a:rPr>
              <a:t>reactivas</a:t>
            </a:r>
            <a:r>
              <a:rPr lang="pt-PT" dirty="0">
                <a:solidFill>
                  <a:srgbClr val="00B050"/>
                </a:solidFill>
              </a:rPr>
              <a:t> de oxigénio</a:t>
            </a:r>
            <a:r>
              <a:rPr lang="pt-PT" dirty="0"/>
              <a:t>. </a:t>
            </a:r>
          </a:p>
          <a:p>
            <a:endParaRPr lang="pt-PT" dirty="0"/>
          </a:p>
          <a:p>
            <a:r>
              <a:rPr lang="pt-PT" dirty="0"/>
              <a:t>A fixação de nanopartículas à membrana celular microbiana induz alterações prejudiciais no potencial de membrana, interrompe a permeabilidade e leva à </a:t>
            </a:r>
            <a:r>
              <a:rPr lang="pt-PT" dirty="0">
                <a:solidFill>
                  <a:srgbClr val="00B050"/>
                </a:solidFill>
              </a:rPr>
              <a:t>redução dos níveis de ATP</a:t>
            </a:r>
            <a:r>
              <a:rPr lang="pt-PT" dirty="0"/>
              <a:t>, culminando, em última análise, na morte celular.</a:t>
            </a:r>
          </a:p>
          <a:p>
            <a:endParaRPr lang="pt-PT" dirty="0"/>
          </a:p>
          <a:p>
            <a:r>
              <a:rPr lang="pt-PT" dirty="0"/>
              <a:t> As nanopartículas também se ligam aos ácidos nucleicos, </a:t>
            </a:r>
            <a:r>
              <a:rPr lang="pt-PT" dirty="0">
                <a:solidFill>
                  <a:srgbClr val="00B050"/>
                </a:solidFill>
              </a:rPr>
              <a:t>inibem a ligação do </a:t>
            </a:r>
            <a:r>
              <a:rPr lang="pt-PT" dirty="0" err="1">
                <a:solidFill>
                  <a:srgbClr val="00B050"/>
                </a:solidFill>
              </a:rPr>
              <a:t>tRNA</a:t>
            </a:r>
            <a:r>
              <a:rPr lang="pt-PT" dirty="0">
                <a:solidFill>
                  <a:srgbClr val="00B050"/>
                </a:solidFill>
              </a:rPr>
              <a:t> ao ribossoma e impedem a divisão celular</a:t>
            </a:r>
            <a:r>
              <a:rPr lang="pt-P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47887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2CC0E-5D66-312F-81D5-7B34D4F99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2684"/>
            <a:ext cx="10515600" cy="55305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PT" dirty="0">
                <a:solidFill>
                  <a:srgbClr val="0070C0"/>
                </a:solidFill>
              </a:rPr>
              <a:t>2. Probióticos, prebióticos, simbióticos, parabióticos e pós-bióticos</a:t>
            </a:r>
          </a:p>
          <a:p>
            <a:pPr lvl="1"/>
            <a:r>
              <a:rPr lang="pt-PT" sz="2000" dirty="0">
                <a:solidFill>
                  <a:srgbClr val="00B050"/>
                </a:solidFill>
              </a:rPr>
              <a:t>Probióticos: </a:t>
            </a:r>
            <a:r>
              <a:rPr lang="pt-PT" sz="2000" dirty="0"/>
              <a:t>microrganismos vivos que exercem influências positivas na saúde e bem-estar geral dos organismos hospedeiros, quando administrados nas quantidades adequadas;</a:t>
            </a:r>
          </a:p>
          <a:p>
            <a:pPr lvl="1"/>
            <a:r>
              <a:rPr lang="pt-PT" sz="2000" dirty="0">
                <a:solidFill>
                  <a:srgbClr val="00B050"/>
                </a:solidFill>
              </a:rPr>
              <a:t>Prebióticos: </a:t>
            </a:r>
            <a:r>
              <a:rPr lang="pt-PT" sz="2000" dirty="0"/>
              <a:t>ingredientes alimentares não digeríveis que promovem o crescimento intestinal de microrganismos benéficos para os animais aquáticos;</a:t>
            </a:r>
          </a:p>
          <a:p>
            <a:pPr lvl="1"/>
            <a:r>
              <a:rPr lang="pt-PT" sz="2000" dirty="0">
                <a:solidFill>
                  <a:srgbClr val="00B050"/>
                </a:solidFill>
              </a:rPr>
              <a:t>Simbiótico: </a:t>
            </a:r>
            <a:r>
              <a:rPr lang="pt-PT" sz="2000" dirty="0"/>
              <a:t>combinação de prebióticos e probióticos;</a:t>
            </a:r>
          </a:p>
          <a:p>
            <a:pPr lvl="1"/>
            <a:r>
              <a:rPr lang="pt-PT" sz="2000" dirty="0">
                <a:solidFill>
                  <a:srgbClr val="00B050"/>
                </a:solidFill>
              </a:rPr>
              <a:t>Parabióticos: </a:t>
            </a:r>
            <a:r>
              <a:rPr lang="pt-PT" sz="2000" dirty="0"/>
              <a:t>células mortas de probióticos;</a:t>
            </a:r>
          </a:p>
          <a:p>
            <a:pPr lvl="1"/>
            <a:r>
              <a:rPr lang="pt-PT" sz="2000" dirty="0">
                <a:solidFill>
                  <a:srgbClr val="00B050"/>
                </a:solidFill>
              </a:rPr>
              <a:t>Pós-bióticos: </a:t>
            </a:r>
            <a:r>
              <a:rPr lang="pt-PT" sz="2000" dirty="0"/>
              <a:t>sobrenadantes de culturas probióticas (subprodutos metabólicos segregados por bactérias).</a:t>
            </a:r>
          </a:p>
          <a:p>
            <a:pPr marL="914400" lvl="2" indent="0">
              <a:buNone/>
            </a:pPr>
            <a:endParaRPr lang="pt-PT" dirty="0"/>
          </a:p>
          <a:p>
            <a:r>
              <a:rPr lang="pt-PT" sz="2400" dirty="0"/>
              <a:t>As principais vias de </a:t>
            </a:r>
            <a:r>
              <a:rPr lang="pt-PT" sz="2400" dirty="0" err="1"/>
              <a:t>acção</a:t>
            </a:r>
            <a:r>
              <a:rPr lang="pt-PT" sz="2400" dirty="0"/>
              <a:t> incluem a exclusão competitiva de agentes patogénicos e a competição por locais de ligação e nutrientes.</a:t>
            </a:r>
          </a:p>
          <a:p>
            <a:r>
              <a:rPr lang="pt-PT" sz="2400" dirty="0"/>
              <a:t>Estes mecanismos envolvem também a produção de compostos antimicrobianos bactericidas e bacteriostáticos. </a:t>
            </a:r>
          </a:p>
          <a:p>
            <a:r>
              <a:rPr lang="pt-PT" sz="2400" dirty="0"/>
              <a:t>A </a:t>
            </a:r>
            <a:r>
              <a:rPr lang="pt-PT" sz="2400" dirty="0" err="1"/>
              <a:t>imunoestimulação</a:t>
            </a:r>
            <a:r>
              <a:rPr lang="pt-PT" sz="2400" dirty="0"/>
              <a:t> é outro modo de </a:t>
            </a:r>
            <a:r>
              <a:rPr lang="pt-PT" sz="2400" dirty="0" err="1"/>
              <a:t>acção</a:t>
            </a:r>
            <a:r>
              <a:rPr lang="pt-PT" sz="2400" dirty="0"/>
              <a:t> significativo de probióticos e prebióticos.</a:t>
            </a:r>
          </a:p>
        </p:txBody>
      </p:sp>
    </p:spTree>
    <p:extLst>
      <p:ext uri="{BB962C8B-B14F-4D97-AF65-F5344CB8AC3E}">
        <p14:creationId xmlns:p14="http://schemas.microsoft.com/office/powerpoint/2010/main" val="36743703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07290-15B9-91B6-7C6A-F3661017E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44822"/>
            <a:ext cx="10515600" cy="5969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t-PT" sz="1600" dirty="0"/>
              <a:t>Benefícios para a saúde e mecanismos antimicrobianos dos probióticos</a:t>
            </a:r>
          </a:p>
          <a:p>
            <a:pPr marL="0" indent="0" algn="ctr">
              <a:buNone/>
            </a:pPr>
            <a:r>
              <a:rPr lang="pt-PT" sz="1600" dirty="0">
                <a:hlinkClick r:id="rId2"/>
              </a:rPr>
              <a:t>https://doi.org/10.1007/s10499-024-01603-3</a:t>
            </a:r>
            <a:r>
              <a:rPr lang="pt-PT" sz="1600" dirty="0"/>
              <a:t> </a:t>
            </a:r>
          </a:p>
          <a:p>
            <a:pPr marL="0" indent="0" algn="ctr">
              <a:buNone/>
            </a:pPr>
            <a:endParaRPr lang="pt-PT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41D95C-8D82-F103-917E-F12C82063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813177"/>
            <a:ext cx="7772400" cy="523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5800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4F11E-01DC-E90D-41F9-C62B89684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51" y="991892"/>
            <a:ext cx="5401159" cy="532153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PT" dirty="0">
                <a:solidFill>
                  <a:srgbClr val="0070C0"/>
                </a:solidFill>
              </a:rPr>
              <a:t>3. Bacteriófagos ou fagos </a:t>
            </a:r>
          </a:p>
          <a:p>
            <a:r>
              <a:rPr lang="pt-PT" sz="2400" dirty="0"/>
              <a:t>Vírus bacterianos que invadem as células bacterianas e, no caso dos fagos líticos, interrompem o metabolismo bacteriano e provocam a lise da bactéria.</a:t>
            </a:r>
          </a:p>
          <a:p>
            <a:endParaRPr lang="pt-PT" sz="2400" dirty="0"/>
          </a:p>
          <a:p>
            <a:r>
              <a:rPr lang="pt-PT" sz="2400" dirty="0"/>
              <a:t>São altamente específicos, </a:t>
            </a:r>
            <a:r>
              <a:rPr lang="pt-PT" sz="2400" dirty="0" err="1"/>
              <a:t>infectando</a:t>
            </a:r>
            <a:r>
              <a:rPr lang="pt-PT" sz="2400" dirty="0"/>
              <a:t> apenas bactérias-alvo, o que minimiza o impacto sobre a microbiota benéfica dos peixes e do ambiente.</a:t>
            </a:r>
          </a:p>
          <a:p>
            <a:pPr marL="0" indent="0">
              <a:buNone/>
            </a:pPr>
            <a:endParaRPr lang="pt-PT" sz="2400" dirty="0"/>
          </a:p>
          <a:p>
            <a:r>
              <a:rPr lang="pt-PT" sz="2400" dirty="0"/>
              <a:t>Podem ser usados para controlar bactérias patogênicas comuns na aquacultura, como: </a:t>
            </a:r>
            <a:r>
              <a:rPr lang="pt-PT" sz="2400" i="1" dirty="0"/>
              <a:t>Aeromonas </a:t>
            </a:r>
            <a:r>
              <a:rPr lang="pt-PT" sz="2400" i="1" dirty="0" err="1"/>
              <a:t>hydrophila</a:t>
            </a:r>
            <a:r>
              <a:rPr lang="pt-PT" sz="2400" i="1" dirty="0"/>
              <a:t>, Vibrio spp., Pseudomonas spp. E Edwardsiella tarda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678656-35BC-0423-D35B-422EDA09D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157" y="1183740"/>
            <a:ext cx="6538843" cy="4937837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F281644-D7B8-1666-8F53-5B300D5EB3AC}"/>
              </a:ext>
            </a:extLst>
          </p:cNvPr>
          <p:cNvSpPr txBox="1">
            <a:spLocks/>
          </p:cNvSpPr>
          <p:nvPr/>
        </p:nvSpPr>
        <p:spPr>
          <a:xfrm>
            <a:off x="9297627" y="6250450"/>
            <a:ext cx="2537913" cy="476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System Font Regular"/>
              <a:buChar char="‣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Char char="‣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Char char="‣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Char char="‣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Char char="‣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stem Font Regular"/>
              <a:buNone/>
            </a:pPr>
            <a:r>
              <a:rPr lang="pt-PT" sz="1800"/>
              <a:t>DOI: 10.1111/raq.12786</a:t>
            </a:r>
          </a:p>
        </p:txBody>
      </p:sp>
    </p:spTree>
    <p:extLst>
      <p:ext uri="{BB962C8B-B14F-4D97-AF65-F5344CB8AC3E}">
        <p14:creationId xmlns:p14="http://schemas.microsoft.com/office/powerpoint/2010/main" val="15304066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86E34-6FD4-DE76-F632-2478312FE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" y="1363307"/>
            <a:ext cx="3238500" cy="4567593"/>
          </a:xfrm>
        </p:spPr>
        <p:txBody>
          <a:bodyPr>
            <a:normAutofit/>
          </a:bodyPr>
          <a:lstStyle/>
          <a:p>
            <a:r>
              <a:rPr lang="pt-PT" sz="2400" dirty="0"/>
              <a:t>Os fagos possuem inúmeras enzimas líticas com uma enorme diversidade estrutural.</a:t>
            </a:r>
          </a:p>
          <a:p>
            <a:r>
              <a:rPr lang="pt-PT" sz="2400" dirty="0"/>
              <a:t>As enzimas codificadas pelos bacteriófagos são categorizadas em três tipos: </a:t>
            </a:r>
            <a:r>
              <a:rPr lang="pt-PT" sz="2400" dirty="0" err="1"/>
              <a:t>endolisinas</a:t>
            </a:r>
            <a:r>
              <a:rPr lang="pt-PT" sz="2400" dirty="0"/>
              <a:t>, </a:t>
            </a:r>
            <a:r>
              <a:rPr lang="pt-PT" sz="2400" dirty="0" err="1"/>
              <a:t>exolisinas</a:t>
            </a:r>
            <a:r>
              <a:rPr lang="pt-PT" sz="2400" dirty="0"/>
              <a:t> e </a:t>
            </a:r>
            <a:r>
              <a:rPr lang="pt-PT" sz="2400" dirty="0" err="1"/>
              <a:t>despolimerases</a:t>
            </a:r>
            <a:r>
              <a:rPr lang="pt-PT" sz="24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2ECC46-8435-2E5C-951B-79164FC73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299" y="1376007"/>
            <a:ext cx="8366761" cy="39841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9C747F-5279-36C0-D1DB-E11478DBD749}"/>
              </a:ext>
            </a:extLst>
          </p:cNvPr>
          <p:cNvSpPr txBox="1"/>
          <p:nvPr/>
        </p:nvSpPr>
        <p:spPr>
          <a:xfrm>
            <a:off x="5029200" y="5481993"/>
            <a:ext cx="612140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1600" dirty="0"/>
              <a:t>Mecanismos antimicrobianos dos bacteriófagos</a:t>
            </a:r>
          </a:p>
          <a:p>
            <a:pPr algn="ctr"/>
            <a:r>
              <a:rPr lang="pt-PT" sz="1600" dirty="0">
                <a:hlinkClick r:id="rId3"/>
              </a:rPr>
              <a:t>https://doi.org/10.1007/s10499-024-01603-3</a:t>
            </a:r>
            <a:r>
              <a:rPr lang="pt-PT" sz="1600" dirty="0"/>
              <a:t> 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521286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09166-55E5-DCEB-04A5-7138ED20C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200" y="1212239"/>
            <a:ext cx="10439400" cy="50361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sz="2600" dirty="0">
                <a:solidFill>
                  <a:srgbClr val="0070C0"/>
                </a:solidFill>
              </a:rPr>
              <a:t>4</a:t>
            </a:r>
            <a:r>
              <a:rPr lang="pt-PT" sz="2600" i="1" dirty="0">
                <a:solidFill>
                  <a:srgbClr val="0070C0"/>
                </a:solidFill>
              </a:rPr>
              <a:t>. Quorum Quenching </a:t>
            </a:r>
            <a:endParaRPr lang="pt-PT" sz="2200" dirty="0">
              <a:solidFill>
                <a:srgbClr val="0070C0"/>
              </a:solidFill>
            </a:endParaRPr>
          </a:p>
          <a:p>
            <a:pPr lvl="1"/>
            <a:r>
              <a:rPr lang="pt-PT" dirty="0"/>
              <a:t>Estratégia de interferência na comunicação intercelular entre bactérias —</a:t>
            </a:r>
            <a:r>
              <a:rPr lang="pt-PT" i="1" dirty="0" err="1"/>
              <a:t>quorum</a:t>
            </a:r>
            <a:r>
              <a:rPr lang="pt-PT" i="1" dirty="0"/>
              <a:t> </a:t>
            </a:r>
            <a:r>
              <a:rPr lang="pt-PT" i="1" dirty="0" err="1"/>
              <a:t>sensing</a:t>
            </a:r>
            <a:r>
              <a:rPr lang="pt-PT" dirty="0"/>
              <a:t> (QS) — com o objectivo de controlar infecções bacterianas, especialmente aquelas causadas por patógenos oportunistas.</a:t>
            </a:r>
          </a:p>
          <a:p>
            <a:pPr lvl="1"/>
            <a:endParaRPr lang="pt-PT" dirty="0"/>
          </a:p>
          <a:p>
            <a:pPr lvl="1"/>
            <a:r>
              <a:rPr lang="pt-PT" dirty="0"/>
              <a:t>Visa inibir ou degradar os sinais do QS, bloqueando a regulação de genes relacionados à virulência.</a:t>
            </a:r>
          </a:p>
          <a:p>
            <a:pPr marL="457200" lvl="1" indent="0">
              <a:buNone/>
            </a:pPr>
            <a:endParaRPr lang="pt-PT" dirty="0"/>
          </a:p>
          <a:p>
            <a:pPr lvl="1" fontAlgn="ctr"/>
            <a:r>
              <a:rPr lang="pt-PT" noProof="0" dirty="0"/>
              <a:t>O QQ é uma área de pesquisa promissora para o desenvolvimento de estratégias que podem: </a:t>
            </a:r>
          </a:p>
          <a:p>
            <a:pPr lvl="2"/>
            <a:r>
              <a:rPr lang="pt-PT" noProof="0" dirty="0"/>
              <a:t>Reduzir a virulência de bactérias patogénicas;</a:t>
            </a:r>
          </a:p>
          <a:p>
            <a:pPr lvl="2"/>
            <a:r>
              <a:rPr lang="pt-PT" noProof="0" dirty="0"/>
              <a:t>Combater infecções bacterianas.</a:t>
            </a:r>
          </a:p>
          <a:p>
            <a:pPr lvl="2"/>
            <a:r>
              <a:rPr lang="pt-PT" noProof="0" dirty="0"/>
              <a:t>Contrariar a resistência aos antibióticos.</a:t>
            </a:r>
          </a:p>
          <a:p>
            <a:pPr lvl="1"/>
            <a:endParaRPr lang="pt-PT" sz="2200" dirty="0"/>
          </a:p>
        </p:txBody>
      </p:sp>
    </p:spTree>
    <p:extLst>
      <p:ext uri="{BB962C8B-B14F-4D97-AF65-F5344CB8AC3E}">
        <p14:creationId xmlns:p14="http://schemas.microsoft.com/office/powerpoint/2010/main" val="25673877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F6B1A-BAB9-C5FE-E123-26AA9D74D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0" y="1120914"/>
            <a:ext cx="5257800" cy="521264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t-PT" sz="3400" dirty="0"/>
              <a:t>Como funciona o </a:t>
            </a:r>
            <a:r>
              <a:rPr lang="pt-PT" sz="3400" i="1" dirty="0"/>
              <a:t>Quorum Quenching</a:t>
            </a:r>
            <a:r>
              <a:rPr lang="pt-PT" sz="3400" dirty="0"/>
              <a:t>?</a:t>
            </a:r>
          </a:p>
          <a:p>
            <a:r>
              <a:rPr lang="pt-PT" sz="3200" dirty="0">
                <a:solidFill>
                  <a:srgbClr val="00B050"/>
                </a:solidFill>
              </a:rPr>
              <a:t>Enzimas</a:t>
            </a:r>
          </a:p>
          <a:p>
            <a:pPr lvl="1"/>
            <a:r>
              <a:rPr lang="pt-PT" sz="2800" dirty="0"/>
              <a:t>Algumas bactérias produzem enzimas que degradam as moléculas de sinalização (autoindutores) usadas no QS. </a:t>
            </a:r>
          </a:p>
          <a:p>
            <a:r>
              <a:rPr lang="pt-PT" sz="3200" dirty="0">
                <a:solidFill>
                  <a:srgbClr val="00B050"/>
                </a:solidFill>
              </a:rPr>
              <a:t>Compostos químicos</a:t>
            </a:r>
          </a:p>
          <a:p>
            <a:pPr lvl="1"/>
            <a:r>
              <a:rPr lang="pt-PT" sz="2800" dirty="0"/>
              <a:t>Outras substâncias químicas podem interferir na comunicação entre bactérias, bloqueando a interação entre os autoindutores e os receptores nas bactérias. </a:t>
            </a:r>
          </a:p>
          <a:p>
            <a:r>
              <a:rPr lang="pt-PT" sz="3200" dirty="0">
                <a:solidFill>
                  <a:srgbClr val="00B050"/>
                </a:solidFill>
              </a:rPr>
              <a:t>Competição pela ligação a proteínas receptores </a:t>
            </a:r>
          </a:p>
          <a:p>
            <a:pPr lvl="1"/>
            <a:r>
              <a:rPr lang="pt-PT" sz="2800" dirty="0"/>
              <a:t>Algumas bactérias podem competir com outras para os mesmos autoindutores, reduzindo a concentração desses sinais e, consequentemente, a comunicação entre as bactérias. </a:t>
            </a:r>
          </a:p>
          <a:p>
            <a:endParaRPr lang="pt-PT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896C0A-BB6A-89E4-28F4-7BB667D14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8365" y="1766557"/>
            <a:ext cx="6883633" cy="33248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FA80FC-2D91-E05E-8C62-2EAB1FF1FC54}"/>
              </a:ext>
            </a:extLst>
          </p:cNvPr>
          <p:cNvSpPr txBox="1"/>
          <p:nvPr/>
        </p:nvSpPr>
        <p:spPr>
          <a:xfrm>
            <a:off x="5673607" y="5207800"/>
            <a:ext cx="615315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1600" dirty="0"/>
              <a:t>Inibição da extinção de </a:t>
            </a:r>
            <a:r>
              <a:rPr lang="pt-PT" sz="1600" i="1" dirty="0"/>
              <a:t>quórum</a:t>
            </a:r>
            <a:r>
              <a:rPr lang="pt-PT" sz="1600" dirty="0"/>
              <a:t> de agentes patogénicos bacterianos</a:t>
            </a:r>
          </a:p>
          <a:p>
            <a:pPr algn="ctr"/>
            <a:r>
              <a:rPr lang="pt-PT" sz="1600" dirty="0">
                <a:hlinkClick r:id="rId3"/>
              </a:rPr>
              <a:t>https://doi.org/10.1007/s10499-024-01603-3</a:t>
            </a:r>
            <a:r>
              <a:rPr lang="pt-PT" sz="1600" dirty="0"/>
              <a:t> </a:t>
            </a:r>
          </a:p>
          <a:p>
            <a:pPr algn="ctr"/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3588843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C5A15-EBE9-13B0-774B-D5E341F72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206136"/>
            <a:ext cx="4445000" cy="53764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dirty="0">
                <a:solidFill>
                  <a:srgbClr val="0070C0"/>
                </a:solidFill>
              </a:rPr>
              <a:t>5. Peptídeos Antimicrobianos</a:t>
            </a:r>
          </a:p>
          <a:p>
            <a:r>
              <a:rPr lang="pt-PT" sz="2400" dirty="0"/>
              <a:t>São pequenas proteínas (&lt; 40 aminoácidos) codificadas nos genomas dos vertebrados e invertebrados, exibindo potentes propriedades antibacterianas, antifúngicas, antivirais e antiparasitárias.</a:t>
            </a:r>
          </a:p>
          <a:p>
            <a:r>
              <a:rPr lang="pt-PT" sz="2400" dirty="0"/>
              <a:t>Agem através da eliminação directa de agentes patogénicos ou da modulação do sistema imunológico dos peixes.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A5CC1D-AB05-6B6B-111F-8C16A0AB2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1264352"/>
            <a:ext cx="7772400" cy="44479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AE5F10-E015-5A1E-E6F2-FF1662EE5F90}"/>
              </a:ext>
            </a:extLst>
          </p:cNvPr>
          <p:cNvSpPr txBox="1"/>
          <p:nvPr/>
        </p:nvSpPr>
        <p:spPr>
          <a:xfrm>
            <a:off x="5029200" y="5712274"/>
            <a:ext cx="61214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1600" dirty="0"/>
              <a:t>Mecanismos de </a:t>
            </a:r>
            <a:r>
              <a:rPr lang="pt-PT" sz="1600" dirty="0" err="1"/>
              <a:t>acção</a:t>
            </a:r>
            <a:r>
              <a:rPr lang="pt-PT" sz="1600" dirty="0"/>
              <a:t> dos peptídeos antimicrobianos</a:t>
            </a:r>
          </a:p>
          <a:p>
            <a:pPr algn="ctr"/>
            <a:r>
              <a:rPr lang="pt-PT" sz="1600" dirty="0">
                <a:hlinkClick r:id="rId3"/>
              </a:rPr>
              <a:t>https://doi.org/10.1007/s10499-024-01603-3</a:t>
            </a:r>
            <a:r>
              <a:rPr lang="pt-PT" sz="1600" dirty="0"/>
              <a:t> 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4226937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795DC-DCF2-84EA-A490-915BDEEC9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67905"/>
            <a:ext cx="10515600" cy="56878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dirty="0">
                <a:solidFill>
                  <a:srgbClr val="0070C0"/>
                </a:solidFill>
              </a:rPr>
              <a:t>6. </a:t>
            </a:r>
            <a:r>
              <a:rPr lang="pt-PT" dirty="0" err="1">
                <a:solidFill>
                  <a:srgbClr val="0070C0"/>
                </a:solidFill>
              </a:rPr>
              <a:t>Bacteriocinas</a:t>
            </a:r>
            <a:r>
              <a:rPr lang="pt-PT" dirty="0">
                <a:solidFill>
                  <a:srgbClr val="0070C0"/>
                </a:solidFill>
              </a:rPr>
              <a:t> </a:t>
            </a:r>
          </a:p>
          <a:p>
            <a:r>
              <a:rPr lang="pt-PT" sz="2400" dirty="0"/>
              <a:t>São compostos bioativos sintetizados pelos ribossomas e produzidos por inúmeras bactérias, como o </a:t>
            </a:r>
            <a:r>
              <a:rPr lang="pt-PT" sz="2400" i="1" dirty="0"/>
              <a:t>Bacillus spp</a:t>
            </a:r>
            <a:r>
              <a:rPr lang="pt-PT" sz="2400" dirty="0"/>
              <a:t>. e </a:t>
            </a:r>
            <a:r>
              <a:rPr lang="pt-PT" sz="2400" i="1" dirty="0" err="1"/>
              <a:t>Lactococcus</a:t>
            </a:r>
            <a:r>
              <a:rPr lang="pt-PT" sz="2400" i="1" dirty="0"/>
              <a:t> spp</a:t>
            </a:r>
            <a:r>
              <a:rPr lang="pt-PT" sz="2400" dirty="0"/>
              <a:t>.</a:t>
            </a:r>
          </a:p>
          <a:p>
            <a:r>
              <a:rPr lang="pt-PT" sz="2400" dirty="0"/>
              <a:t>As </a:t>
            </a:r>
            <a:r>
              <a:rPr lang="pt-PT" sz="2400" dirty="0" err="1"/>
              <a:t>bacteriocinas</a:t>
            </a:r>
            <a:r>
              <a:rPr lang="pt-PT" sz="2400" dirty="0"/>
              <a:t> podem </a:t>
            </a:r>
            <a:r>
              <a:rPr lang="pt-PT" sz="2400" dirty="0" err="1"/>
              <a:t>actuar</a:t>
            </a:r>
            <a:r>
              <a:rPr lang="pt-PT" sz="2400" dirty="0"/>
              <a:t> em diversas funções, actuando como peptídeos colonizadores, destruidores ou sinalizadores que </a:t>
            </a:r>
            <a:r>
              <a:rPr lang="pt-PT" sz="2400" dirty="0" err="1"/>
              <a:t>activam</a:t>
            </a:r>
            <a:r>
              <a:rPr lang="pt-PT" sz="2400" dirty="0"/>
              <a:t> o sistema imunológico dos peixes. </a:t>
            </a:r>
          </a:p>
          <a:p>
            <a:pPr lvl="1"/>
            <a:endParaRPr lang="pt-PT" sz="2200" dirty="0"/>
          </a:p>
          <a:p>
            <a:r>
              <a:rPr lang="pt-PT" sz="2600" dirty="0"/>
              <a:t>Uso na aquacultura:</a:t>
            </a:r>
          </a:p>
          <a:p>
            <a:pPr lvl="1"/>
            <a:r>
              <a:rPr lang="pt-PT" sz="2200" dirty="0"/>
              <a:t>Controle de patógenos como </a:t>
            </a:r>
            <a:r>
              <a:rPr lang="pt-PT" sz="2200" i="1" dirty="0"/>
              <a:t>Aeromonas </a:t>
            </a:r>
            <a:r>
              <a:rPr lang="pt-PT" sz="2200" i="1" dirty="0" err="1"/>
              <a:t>hydrophila</a:t>
            </a:r>
            <a:r>
              <a:rPr lang="pt-PT" sz="2200" i="1" dirty="0"/>
              <a:t>, Vibrio spp</a:t>
            </a:r>
            <a:r>
              <a:rPr lang="pt-PT" sz="2200" dirty="0"/>
              <a:t>., etc.</a:t>
            </a:r>
          </a:p>
          <a:p>
            <a:pPr lvl="1"/>
            <a:r>
              <a:rPr lang="pt-PT" sz="2200" dirty="0"/>
              <a:t>Substituição de antibióticos em rações ou sistemas de cultivo.</a:t>
            </a:r>
          </a:p>
          <a:p>
            <a:pPr lvl="1"/>
            <a:r>
              <a:rPr lang="pt-PT" sz="2200" dirty="0"/>
              <a:t>Probióticos produtores de </a:t>
            </a:r>
            <a:r>
              <a:rPr lang="pt-PT" sz="2200" dirty="0" err="1"/>
              <a:t>bacteriocinas</a:t>
            </a:r>
            <a:r>
              <a:rPr lang="pt-PT" sz="2200" dirty="0"/>
              <a:t> são usados para manter a saúde intestinal dos peixes e camarões.</a:t>
            </a:r>
          </a:p>
        </p:txBody>
      </p:sp>
    </p:spTree>
    <p:extLst>
      <p:ext uri="{BB962C8B-B14F-4D97-AF65-F5344CB8AC3E}">
        <p14:creationId xmlns:p14="http://schemas.microsoft.com/office/powerpoint/2010/main" val="6764061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569EB-4C02-F467-287E-5E5689DC5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300" y="897732"/>
            <a:ext cx="11620500" cy="4567593"/>
          </a:xfrm>
        </p:spPr>
        <p:txBody>
          <a:bodyPr>
            <a:normAutofit/>
          </a:bodyPr>
          <a:lstStyle/>
          <a:p>
            <a:r>
              <a:rPr lang="pt-PT" sz="2400" dirty="0"/>
              <a:t>Matam os agentes patogénicos através de vários mecanismos, incluindo a </a:t>
            </a:r>
            <a:r>
              <a:rPr lang="pt-PT" sz="2400" dirty="0" err="1">
                <a:solidFill>
                  <a:srgbClr val="00B050"/>
                </a:solidFill>
              </a:rPr>
              <a:t>roptura</a:t>
            </a:r>
            <a:r>
              <a:rPr lang="pt-PT" sz="2400" dirty="0">
                <a:solidFill>
                  <a:srgbClr val="00B050"/>
                </a:solidFill>
              </a:rPr>
              <a:t> da parede celular bacteriana, a inibição da síntese de peptidoglicanos e a formação de poros na parede celular.</a:t>
            </a:r>
          </a:p>
          <a:p>
            <a:r>
              <a:rPr lang="pt-PT" sz="2400" dirty="0"/>
              <a:t>Inibem também os agentes patogénicos bacterianos Gram-negativos, interferindo com o metabolismo do DNA, RNA e proteínas.</a:t>
            </a:r>
          </a:p>
          <a:p>
            <a:endParaRPr lang="pt-PT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2DF3AB-18F0-B5FF-4B5A-D001A744E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054" y="2768544"/>
            <a:ext cx="9057891" cy="393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3821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D53D2-760E-36D8-1CCD-7171A033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1284"/>
            <a:ext cx="10515600" cy="5077641"/>
          </a:xfrm>
        </p:spPr>
        <p:txBody>
          <a:bodyPr/>
          <a:lstStyle/>
          <a:p>
            <a:pPr marL="0" indent="0">
              <a:buNone/>
            </a:pPr>
            <a:r>
              <a:rPr lang="pt-PT" dirty="0">
                <a:solidFill>
                  <a:srgbClr val="0070C0"/>
                </a:solidFill>
              </a:rPr>
              <a:t>7. </a:t>
            </a:r>
            <a:r>
              <a:rPr lang="pt-PT" dirty="0" err="1">
                <a:solidFill>
                  <a:srgbClr val="0070C0"/>
                </a:solidFill>
              </a:rPr>
              <a:t>Biossurfactantes</a:t>
            </a:r>
            <a:r>
              <a:rPr lang="pt-PT" dirty="0">
                <a:solidFill>
                  <a:srgbClr val="0070C0"/>
                </a:solidFill>
              </a:rPr>
              <a:t> (BS) </a:t>
            </a:r>
          </a:p>
          <a:p>
            <a:r>
              <a:rPr lang="pt-PT" sz="2400" dirty="0"/>
              <a:t>Biomoléculas </a:t>
            </a:r>
            <a:r>
              <a:rPr lang="pt-PT" sz="2400" dirty="0" err="1"/>
              <a:t>anfipáticas</a:t>
            </a:r>
            <a:r>
              <a:rPr lang="pt-PT" sz="2400" dirty="0"/>
              <a:t> (exibem tanto características hidrofílicas quanto hidrofóbicas) </a:t>
            </a:r>
            <a:r>
              <a:rPr lang="pt-PT" sz="2400" dirty="0" err="1"/>
              <a:t>tensioactivas</a:t>
            </a:r>
            <a:r>
              <a:rPr lang="pt-PT" sz="2400" dirty="0"/>
              <a:t> produzidas por microrganismos, com propriedades multifuncionais. Incluem ácidos, péptidos, polissacarídeos e ácidos gordos.</a:t>
            </a:r>
          </a:p>
          <a:p>
            <a:r>
              <a:rPr lang="pt-PT" sz="2400" dirty="0"/>
              <a:t>Possuem valiosas atividades antimicrobianas (antibacterianas, antifúngicas e antivirais) </a:t>
            </a:r>
          </a:p>
          <a:p>
            <a:r>
              <a:rPr lang="pt-PT" sz="2400" dirty="0"/>
              <a:t>Rompem a membrana celular bacteriana e inibem a formação de biofilmes.</a:t>
            </a:r>
          </a:p>
          <a:p>
            <a:r>
              <a:rPr lang="pt-PT" sz="2400" dirty="0"/>
              <a:t> Os BS podem também ser usados como imunoestimulantes, fortalecendo os mecanismos de defesa dos peixes cultivados contra diferentes infecções.</a:t>
            </a:r>
          </a:p>
        </p:txBody>
      </p:sp>
    </p:spTree>
    <p:extLst>
      <p:ext uri="{BB962C8B-B14F-4D97-AF65-F5344CB8AC3E}">
        <p14:creationId xmlns:p14="http://schemas.microsoft.com/office/powerpoint/2010/main" val="35590314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8669B-D440-166B-BA30-1887E1E76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83467"/>
            <a:ext cx="10515600" cy="59806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PT" sz="1800" dirty="0"/>
              <a:t>Mecanismos de </a:t>
            </a:r>
            <a:r>
              <a:rPr lang="pt-PT" sz="1800" dirty="0" err="1"/>
              <a:t>acção</a:t>
            </a:r>
            <a:r>
              <a:rPr lang="pt-PT" sz="1800" dirty="0"/>
              <a:t> dos </a:t>
            </a:r>
            <a:r>
              <a:rPr lang="pt-PT" sz="1800" dirty="0" err="1"/>
              <a:t>biossurfactantes</a:t>
            </a:r>
            <a:r>
              <a:rPr lang="pt-PT" sz="1800" dirty="0"/>
              <a:t>, </a:t>
            </a:r>
            <a:r>
              <a:rPr lang="pt-PT" sz="1800" dirty="0">
                <a:hlinkClick r:id="rId2"/>
              </a:rPr>
              <a:t>https://doi.org/10.1007/s10499-024-01603-3</a:t>
            </a:r>
            <a:r>
              <a:rPr lang="pt-PT" sz="1800" dirty="0"/>
              <a:t> </a:t>
            </a:r>
          </a:p>
          <a:p>
            <a:endParaRPr lang="pt-PT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E9F442-856D-ADD2-9F65-CFABE41FB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809330"/>
            <a:ext cx="10246895" cy="527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059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D3519-86C2-9598-FAE6-62ED22C8F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593" y="1053885"/>
            <a:ext cx="7801303" cy="52750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dirty="0">
                <a:solidFill>
                  <a:srgbClr val="0070C0"/>
                </a:solidFill>
              </a:rPr>
              <a:t>8. Imunoglobulina (</a:t>
            </a:r>
            <a:r>
              <a:rPr lang="pt-PT" dirty="0" err="1">
                <a:solidFill>
                  <a:srgbClr val="0070C0"/>
                </a:solidFill>
              </a:rPr>
              <a:t>IgY</a:t>
            </a:r>
            <a:r>
              <a:rPr lang="pt-PT" dirty="0">
                <a:solidFill>
                  <a:srgbClr val="0070C0"/>
                </a:solidFill>
              </a:rPr>
              <a:t>) da gema do ovo</a:t>
            </a:r>
          </a:p>
          <a:p>
            <a:r>
              <a:rPr lang="pt-PT" sz="2400" dirty="0"/>
              <a:t>Extraída da gema de ovo de galinhas imunizadas, é uma ferramenta imunológica promissora promissora na aquacultura para prevenir e tratar infecções bacterianas, virais e parasitárias.</a:t>
            </a:r>
          </a:p>
          <a:p>
            <a:endParaRPr lang="pt-PT" sz="2400" dirty="0"/>
          </a:p>
          <a:p>
            <a:r>
              <a:rPr lang="pt-PT" sz="2400" dirty="0"/>
              <a:t>Administrada aos peixes via ração, imersão ou injeção intraperitoneal, conferindo imunidade passiva.</a:t>
            </a:r>
          </a:p>
          <a:p>
            <a:endParaRPr lang="pt-PT" sz="2400" dirty="0"/>
          </a:p>
          <a:p>
            <a:r>
              <a:rPr lang="pt-PT" sz="2400" dirty="0"/>
              <a:t>Pode reduzir a carga patogênica durante surtos, atuando como terapia complementar e também pode modular a microbiota e melhorar a barreira intestinal, favorecendo a absorção de nutrientes e a resistência a infecções.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EE54ED-A803-B126-F6BF-3E39FED08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3477" y="1053886"/>
            <a:ext cx="3763588" cy="31382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FA75D3-D808-6EA5-5AB1-27A5FC9B3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7888" y="4192138"/>
            <a:ext cx="2114766" cy="227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6855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46E35-07A6-26E4-AC5C-5AC0C7AB1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Acções Básicas para Reduzir a 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356CA-1607-734D-E6E4-802814A93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PT" dirty="0"/>
              <a:t>Seguir as </a:t>
            </a:r>
            <a:r>
              <a:rPr lang="pt-PT" dirty="0" err="1"/>
              <a:t>directrizes</a:t>
            </a:r>
            <a:r>
              <a:rPr lang="pt-PT" dirty="0"/>
              <a:t> da FAO, OMS e OMSA;</a:t>
            </a:r>
          </a:p>
          <a:p>
            <a:r>
              <a:rPr lang="pt-PT" dirty="0"/>
              <a:t>Boas Práticas Maneio;</a:t>
            </a:r>
          </a:p>
          <a:p>
            <a:r>
              <a:rPr lang="pt-PT" dirty="0"/>
              <a:t>Biossegurança;</a:t>
            </a:r>
          </a:p>
          <a:p>
            <a:r>
              <a:rPr lang="pt-PT" dirty="0"/>
              <a:t>Uso de larvas/sementes/alevinos SPF ou SPR;</a:t>
            </a:r>
          </a:p>
          <a:p>
            <a:r>
              <a:rPr lang="pt-PT" dirty="0"/>
              <a:t>Uso de alternativas aos antibióticos;</a:t>
            </a:r>
          </a:p>
          <a:p>
            <a:r>
              <a:rPr lang="pt-PT" dirty="0"/>
              <a:t>Uso prudente e responsável de antimicrobianos;</a:t>
            </a:r>
          </a:p>
          <a:p>
            <a:r>
              <a:rPr lang="pt-PT" dirty="0"/>
              <a:t>Promover um melhor controle da utilização de antimicrobianos</a:t>
            </a:r>
          </a:p>
          <a:p>
            <a:pPr lvl="1"/>
            <a:r>
              <a:rPr lang="pt-PT" dirty="0"/>
              <a:t>Vendas regulamentadas;</a:t>
            </a:r>
          </a:p>
          <a:p>
            <a:pPr lvl="1"/>
            <a:r>
              <a:rPr lang="pt-PT" dirty="0"/>
              <a:t>Utilização sob a supervisão de profissionais qualificados, de modo a eliminar ou atenuar os seus impactos no ambiente e na segurança alimentar.</a:t>
            </a:r>
          </a:p>
        </p:txBody>
      </p:sp>
    </p:spTree>
    <p:extLst>
      <p:ext uri="{BB962C8B-B14F-4D97-AF65-F5344CB8AC3E}">
        <p14:creationId xmlns:p14="http://schemas.microsoft.com/office/powerpoint/2010/main" val="23579588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C7E8017-29B9-F34B-834C-242881ED67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05215" y="2624905"/>
            <a:ext cx="540583" cy="95021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FE772FB-E573-D74C-A6E1-D031FE380A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096000" y="2715556"/>
            <a:ext cx="768915" cy="76891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8142E83-5960-2548-A3A4-84A6872400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30737" y="2822610"/>
            <a:ext cx="957255" cy="601792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2052E07F-EED6-2A41-BFC9-986BE91C4F02}"/>
              </a:ext>
            </a:extLst>
          </p:cNvPr>
          <p:cNvSpPr txBox="1"/>
          <p:nvPr/>
        </p:nvSpPr>
        <p:spPr>
          <a:xfrm>
            <a:off x="4000979" y="3772828"/>
            <a:ext cx="41900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/>
              <a:t>Obrigado</a:t>
            </a:r>
          </a:p>
        </p:txBody>
      </p:sp>
    </p:spTree>
    <p:extLst>
      <p:ext uri="{BB962C8B-B14F-4D97-AF65-F5344CB8AC3E}">
        <p14:creationId xmlns:p14="http://schemas.microsoft.com/office/powerpoint/2010/main" val="1609714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MAP_Colour_sc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76943C"/>
      </a:accent1>
      <a:accent2>
        <a:srgbClr val="B1A234"/>
      </a:accent2>
      <a:accent3>
        <a:srgbClr val="D7D41F"/>
      </a:accent3>
      <a:accent4>
        <a:srgbClr val="5E3983"/>
      </a:accent4>
      <a:accent5>
        <a:srgbClr val="90226E"/>
      </a:accent5>
      <a:accent6>
        <a:srgbClr val="BE2062"/>
      </a:accent6>
      <a:hlink>
        <a:srgbClr val="E76024"/>
      </a:hlink>
      <a:folHlink>
        <a:srgbClr val="F48E38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345C88C32E7243B1D36564725FE455" ma:contentTypeVersion="15" ma:contentTypeDescription="Create a new document." ma:contentTypeScope="" ma:versionID="0edc0991871233d900d91fc47a745320">
  <xsd:schema xmlns:xsd="http://www.w3.org/2001/XMLSchema" xmlns:xs="http://www.w3.org/2001/XMLSchema" xmlns:p="http://schemas.microsoft.com/office/2006/metadata/properties" xmlns:ns2="56081c8c-99f3-421c-88f5-4ab0b5bbf2be" xmlns:ns3="27c14da9-3375-4c18-83f0-014b3652bad8" targetNamespace="http://schemas.microsoft.com/office/2006/metadata/properties" ma:root="true" ma:fieldsID="76e3c1bd2ebacbf6b4d20d1201070418" ns2:_="" ns3:_="">
    <xsd:import namespace="56081c8c-99f3-421c-88f5-4ab0b5bbf2be"/>
    <xsd:import namespace="27c14da9-3375-4c18-83f0-014b3652bad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081c8c-99f3-421c-88f5-4ab0b5bbf2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3a2faa4b-a4e7-430d-a263-e7e8206ae3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c14da9-3375-4c18-83f0-014b3652bad8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6da85163-0c0b-4d87-9798-97a38360657c}" ma:internalName="TaxCatchAll" ma:showField="CatchAllData" ma:web="27c14da9-3375-4c18-83f0-014b3652bad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081c8c-99f3-421c-88f5-4ab0b5bbf2be">
      <Terms xmlns="http://schemas.microsoft.com/office/infopath/2007/PartnerControls"/>
    </lcf76f155ced4ddcb4097134ff3c332f>
    <TaxCatchAll xmlns="27c14da9-3375-4c18-83f0-014b3652bad8" xsi:nil="true"/>
  </documentManagement>
</p:properties>
</file>

<file path=customXml/itemProps1.xml><?xml version="1.0" encoding="utf-8"?>
<ds:datastoreItem xmlns:ds="http://schemas.openxmlformats.org/officeDocument/2006/customXml" ds:itemID="{F0D3A053-4102-407B-9B05-37C87C231D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081c8c-99f3-421c-88f5-4ab0b5bbf2be"/>
    <ds:schemaRef ds:uri="27c14da9-3375-4c18-83f0-014b3652ba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D3967ED-5EE2-45AB-A8BB-4FAE619C51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8DB06B-5CB7-4DE2-BF97-8EB066D1B948}">
  <ds:schemaRefs>
    <ds:schemaRef ds:uri="http://schemas.microsoft.com/office/2006/metadata/properties"/>
    <ds:schemaRef ds:uri="http://schemas.microsoft.com/office/infopath/2007/PartnerControls"/>
    <ds:schemaRef ds:uri="453eb438-cde3-42c9-98c7-0b5121278a5d"/>
    <ds:schemaRef ds:uri="75b9894e-2238-4210-9a34-13416bbe8377"/>
    <ds:schemaRef ds:uri="56081c8c-99f3-421c-88f5-4ab0b5bbf2be"/>
    <ds:schemaRef ds:uri="27c14da9-3375-4c18-83f0-014b3652bad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885</TotalTime>
  <Words>2667</Words>
  <Application>Microsoft Macintosh PowerPoint</Application>
  <PresentationFormat>Widescreen</PresentationFormat>
  <Paragraphs>235</Paragraphs>
  <Slides>51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7" baseType="lpstr">
      <vt:lpstr>-webkit-standard</vt:lpstr>
      <vt:lpstr>Aptos</vt:lpstr>
      <vt:lpstr>Arial</vt:lpstr>
      <vt:lpstr>Calibri</vt:lpstr>
      <vt:lpstr>System Font Regular</vt:lpstr>
      <vt:lpstr>Office Theme</vt:lpstr>
      <vt:lpstr>PowerPoint Presentation</vt:lpstr>
      <vt:lpstr>Módulo 5: Impacto Ambiental e Sustentabilidade Aquícola</vt:lpstr>
      <vt:lpstr>Objectivos</vt:lpstr>
      <vt:lpstr>PowerPoint Presentation</vt:lpstr>
      <vt:lpstr>PowerPoint Presentation</vt:lpstr>
      <vt:lpstr>Impacto Ambiental da Aquacultura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Sistemas fechados (RAS e BFT)</vt:lpstr>
      <vt:lpstr>Aquacultura Multitrófica Integrada  (Integrated Multi-Trophic Aquaculture, IMTA)</vt:lpstr>
      <vt:lpstr>Uso de rações com menor impacto ambiental (rações balanceadas) </vt:lpstr>
      <vt:lpstr>Biotransformação: Aquaponia e plantas filtradoras</vt:lpstr>
      <vt:lpstr>Cultivo de espécies  filtradoras e nativas </vt:lpstr>
      <vt:lpstr> Produtos químicos: controladores de amónia e gás sulfídrico </vt:lpstr>
      <vt:lpstr>Implementar as BPM</vt:lpstr>
      <vt:lpstr>PowerPoint Presentation</vt:lpstr>
      <vt:lpstr>Sustentabilidade Aquícola</vt:lpstr>
      <vt:lpstr>PowerPoint Presentation</vt:lpstr>
      <vt:lpstr>Boas Práticas para uma Aquacultura Sustentável</vt:lpstr>
      <vt:lpstr>Resistência Microbiana e Uso Racional dos Antimicrobianos na Aquacultura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Uso Racional de Antimicrobianos</vt:lpstr>
      <vt:lpstr>Abordagens alternativas para reduzir o uso de antimicrobianos na aquacultura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Acções Básicas para Reduzir a RAM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suraj nathwani</dc:creator>
  <cp:lastModifiedBy>Manecas Baloi</cp:lastModifiedBy>
  <cp:revision>95</cp:revision>
  <dcterms:created xsi:type="dcterms:W3CDTF">2021-05-18T08:30:31Z</dcterms:created>
  <dcterms:modified xsi:type="dcterms:W3CDTF">2025-07-23T06:01:15Z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0x010100A6345C88C32E7243B1D36564725FE455</vt:lpwstr>
  </property>
  <property fmtid="{D5CDD505-2E9C-101B-9397-08002B2CF9AE}" pid="3" name="MediaServiceImageTags">
    <vt:lpwstr/>
  </property>
</Properties>
</file>