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7" r:id="rId5"/>
    <p:sldId id="370" r:id="rId6"/>
    <p:sldId id="261" r:id="rId7"/>
    <p:sldId id="368" r:id="rId8"/>
    <p:sldId id="365" r:id="rId9"/>
    <p:sldId id="301" r:id="rId10"/>
    <p:sldId id="260" r:id="rId11"/>
    <p:sldId id="262" r:id="rId12"/>
    <p:sldId id="278" r:id="rId13"/>
    <p:sldId id="269" r:id="rId14"/>
    <p:sldId id="272" r:id="rId15"/>
    <p:sldId id="267" r:id="rId16"/>
    <p:sldId id="277" r:id="rId17"/>
    <p:sldId id="271" r:id="rId18"/>
    <p:sldId id="279" r:id="rId19"/>
    <p:sldId id="281" r:id="rId20"/>
    <p:sldId id="280" r:id="rId21"/>
    <p:sldId id="274" r:id="rId22"/>
    <p:sldId id="266" r:id="rId23"/>
    <p:sldId id="275" r:id="rId24"/>
    <p:sldId id="276" r:id="rId25"/>
    <p:sldId id="2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54A44-C7FF-44FC-983A-98E83D0E0587}" v="77" dt="2024-10-15T07:09:07.719"/>
    <p1510:client id="{A37634F4-CBF9-6EF9-4EBF-58CA9D151737}" v="3" dt="2024-10-16T08:30:23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3"/>
    <p:restoredTop sz="94741"/>
  </p:normalViewPr>
  <p:slideViewPr>
    <p:cSldViewPr snapToGrid="0" snapToObjects="1">
      <p:cViewPr varScale="1">
        <p:scale>
          <a:sx n="109" d="100"/>
          <a:sy n="10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168DD-2F91-4C10-8498-B729ADF07869}" type="doc">
      <dgm:prSet loTypeId="urn:microsoft.com/office/officeart/2005/8/layout/process4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A832F72-993D-4FB8-94A1-828AAEC1D12C}">
      <dgm:prSet phldrT="[Texto]" custT="1"/>
      <dgm:spPr/>
      <dgm:t>
        <a:bodyPr/>
        <a:lstStyle/>
        <a:p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Sector de produção animal que mais cresce no mundo</a:t>
          </a:r>
        </a:p>
      </dgm:t>
    </dgm:pt>
    <dgm:pt modelId="{EAA22941-705F-49E6-925B-DF39304F0BC7}" type="parTrans" cxnId="{45D148BF-714E-45E3-8150-8DAEB761BEF7}">
      <dgm:prSet/>
      <dgm:spPr/>
      <dgm:t>
        <a:bodyPr/>
        <a:lstStyle/>
        <a:p>
          <a:endParaRPr lang="pt-BR"/>
        </a:p>
      </dgm:t>
    </dgm:pt>
    <dgm:pt modelId="{F48CB0D0-AF2F-44EE-BF8B-920E150287EB}" type="sibTrans" cxnId="{45D148BF-714E-45E3-8150-8DAEB761BEF7}">
      <dgm:prSet/>
      <dgm:spPr/>
      <dgm:t>
        <a:bodyPr/>
        <a:lstStyle/>
        <a:p>
          <a:endParaRPr lang="pt-BR"/>
        </a:p>
      </dgm:t>
    </dgm:pt>
    <dgm:pt modelId="{F9627087-FF3B-4B56-B4F1-F818FFD99F7E}">
      <dgm:prSet phldrT="[Texto]" custT="1"/>
      <dgm:spPr/>
      <dgm:t>
        <a:bodyPr/>
        <a:lstStyle/>
        <a:p>
          <a:pPr>
            <a:lnSpc>
              <a:spcPct val="50000"/>
            </a:lnSpc>
          </a:pPr>
          <a:r>
            <a:rPr lang="en-US" sz="2400" b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Taxa </a:t>
          </a:r>
          <a:r>
            <a:rPr lang="en-US" sz="2400" b="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média</a:t>
          </a:r>
          <a:r>
            <a:rPr lang="en-US" sz="2400" b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de </a:t>
          </a:r>
          <a:r>
            <a:rPr lang="en-US" sz="2400" b="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crescimento</a:t>
          </a:r>
          <a:r>
            <a:rPr lang="en-US" sz="2400" b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de </a:t>
          </a:r>
        </a:p>
        <a:p>
          <a:pPr>
            <a:lnSpc>
              <a:spcPct val="50000"/>
            </a:lnSpc>
          </a:pPr>
          <a:r>
            <a:rPr lang="en-US" sz="2400" b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5.2 % </a:t>
          </a:r>
          <a:r>
            <a:rPr lang="en-US" sz="2400" b="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ao</a:t>
          </a:r>
          <a:r>
            <a:rPr lang="en-US" sz="2400" b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400" b="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ano</a:t>
          </a:r>
          <a:r>
            <a:rPr lang="en-US" sz="2400" b="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entre 2000-2022 </a:t>
          </a:r>
          <a:endParaRPr lang="pt-BR" sz="2400" b="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204AC8-4673-477A-8D1D-CDCE62A8EF29}" type="parTrans" cxnId="{35474E78-7AE2-4472-A055-2B22233E6AE0}">
      <dgm:prSet/>
      <dgm:spPr/>
      <dgm:t>
        <a:bodyPr/>
        <a:lstStyle/>
        <a:p>
          <a:endParaRPr lang="pt-BR"/>
        </a:p>
      </dgm:t>
    </dgm:pt>
    <dgm:pt modelId="{ABB25511-C29F-4951-A8CC-489B148C73C0}" type="sibTrans" cxnId="{35474E78-7AE2-4472-A055-2B22233E6AE0}">
      <dgm:prSet/>
      <dgm:spPr/>
      <dgm:t>
        <a:bodyPr/>
        <a:lstStyle/>
        <a:p>
          <a:endParaRPr lang="pt-BR"/>
        </a:p>
      </dgm:t>
    </dgm:pt>
    <dgm:pt modelId="{672BD8F6-C17E-4044-BAD2-6247B31255F1}">
      <dgm:prSet phldrT="[Texto]" custT="1"/>
      <dgm:spPr/>
      <dgm:t>
        <a:bodyPr/>
        <a:lstStyle/>
        <a:p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Produção mundial de 130.9</a:t>
          </a:r>
          <a:r>
            <a:rPr lang="en-US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400" b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milhões</a:t>
          </a:r>
          <a:r>
            <a:rPr lang="en-US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de </a:t>
          </a:r>
          <a:r>
            <a:rPr lang="en-US" sz="2400" b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toneladas</a:t>
          </a:r>
          <a:r>
            <a:rPr lang="en-US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</a:t>
          </a:r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2022)</a:t>
          </a:r>
        </a:p>
      </dgm:t>
    </dgm:pt>
    <dgm:pt modelId="{83FD0556-A7A6-4B60-B1EB-405DA87D9EFD}" type="parTrans" cxnId="{030C7F12-8E8D-43C3-8ED3-37B41B988EAB}">
      <dgm:prSet/>
      <dgm:spPr/>
      <dgm:t>
        <a:bodyPr/>
        <a:lstStyle/>
        <a:p>
          <a:endParaRPr lang="pt-BR"/>
        </a:p>
      </dgm:t>
    </dgm:pt>
    <dgm:pt modelId="{6080306E-EC9D-4778-A546-2635EB8B6A5E}" type="sibTrans" cxnId="{030C7F12-8E8D-43C3-8ED3-37B41B988EAB}">
      <dgm:prSet/>
      <dgm:spPr/>
      <dgm:t>
        <a:bodyPr/>
        <a:lstStyle/>
        <a:p>
          <a:endParaRPr lang="pt-BR"/>
        </a:p>
      </dgm:t>
    </dgm:pt>
    <dgm:pt modelId="{89A4956C-4108-4B98-85E3-2B56E7BEDCBF}">
      <dgm:prSet phldrT="[Texto]" custT="1"/>
      <dgm:spPr/>
      <dgm:t>
        <a:bodyPr/>
        <a:lstStyle/>
        <a:p>
          <a:r>
            <a:rPr lang="en-US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Valor gerado: </a:t>
          </a:r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USD 312.8 bilhões</a:t>
          </a:r>
        </a:p>
      </dgm:t>
    </dgm:pt>
    <dgm:pt modelId="{692B2A06-F94F-49F7-AE8A-CA57A6E0074E}" type="parTrans" cxnId="{F61220DB-72AF-44CA-A0CB-2D4DB6E5C2CF}">
      <dgm:prSet/>
      <dgm:spPr/>
      <dgm:t>
        <a:bodyPr/>
        <a:lstStyle/>
        <a:p>
          <a:endParaRPr lang="pt-BR"/>
        </a:p>
      </dgm:t>
    </dgm:pt>
    <dgm:pt modelId="{18EA3DCB-57DF-4BD4-8948-DCF15E038B9B}" type="sibTrans" cxnId="{F61220DB-72AF-44CA-A0CB-2D4DB6E5C2CF}">
      <dgm:prSet/>
      <dgm:spPr/>
      <dgm:t>
        <a:bodyPr/>
        <a:lstStyle/>
        <a:p>
          <a:endParaRPr lang="pt-BR"/>
        </a:p>
      </dgm:t>
    </dgm:pt>
    <dgm:pt modelId="{878FBA40-22F3-4E3E-B060-1849E2299494}">
      <dgm:prSet phldrT="[Texto]" custT="1"/>
      <dgm:spPr/>
      <dgm:t>
        <a:bodyPr/>
        <a:lstStyle/>
        <a:p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Actualmente: cultivadas 731 espécimes (peixes, crustáceos, moluscos, algas, répteis, invertebrados aquáticos, rãs, etc.)</a:t>
          </a:r>
        </a:p>
      </dgm:t>
    </dgm:pt>
    <dgm:pt modelId="{B8F73071-211F-45B8-BDC8-9ED4415A8819}" type="parTrans" cxnId="{5AF12194-34FC-40B0-BF71-271755DC6116}">
      <dgm:prSet/>
      <dgm:spPr/>
      <dgm:t>
        <a:bodyPr/>
        <a:lstStyle/>
        <a:p>
          <a:endParaRPr lang="pt-BR"/>
        </a:p>
      </dgm:t>
    </dgm:pt>
    <dgm:pt modelId="{C8DE1EA2-4D63-45C0-8BB4-D6F392204438}" type="sibTrans" cxnId="{5AF12194-34FC-40B0-BF71-271755DC6116}">
      <dgm:prSet/>
      <dgm:spPr/>
      <dgm:t>
        <a:bodyPr/>
        <a:lstStyle/>
        <a:p>
          <a:endParaRPr lang="pt-BR"/>
        </a:p>
      </dgm:t>
    </dgm:pt>
    <dgm:pt modelId="{077744DA-828B-45AF-A1E5-40130700A212}">
      <dgm:prSet phldrT="[Texto]" custT="1"/>
      <dgm:spPr/>
      <dgm:t>
        <a:bodyPr/>
        <a:lstStyle/>
        <a:p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Contribuição de 50.9 % do total de pescado</a:t>
          </a:r>
        </a:p>
      </dgm:t>
    </dgm:pt>
    <dgm:pt modelId="{9ADF7109-E06C-47BA-95A5-A97A1D615450}" type="parTrans" cxnId="{69982011-14CD-40E3-90E3-11D8AD21261E}">
      <dgm:prSet/>
      <dgm:spPr/>
      <dgm:t>
        <a:bodyPr/>
        <a:lstStyle/>
        <a:p>
          <a:endParaRPr lang="pt-BR"/>
        </a:p>
      </dgm:t>
    </dgm:pt>
    <dgm:pt modelId="{430BA4E1-FBFD-45B1-B990-302B4AFECC2F}" type="sibTrans" cxnId="{69982011-14CD-40E3-90E3-11D8AD21261E}">
      <dgm:prSet/>
      <dgm:spPr/>
      <dgm:t>
        <a:bodyPr/>
        <a:lstStyle/>
        <a:p>
          <a:endParaRPr lang="pt-BR"/>
        </a:p>
      </dgm:t>
    </dgm:pt>
    <dgm:pt modelId="{BF1F4A62-389B-4EF5-8822-7E0FC0827536}">
      <dgm:prSet phldrT="[Texto]" custT="1"/>
      <dgm:spPr/>
      <dgm:t>
        <a:bodyPr/>
        <a:lstStyle/>
        <a:p>
          <a:r>
            <a:rPr lang="pt-BR" sz="2400" b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Emprega em 22.6 milhões de pessoas</a:t>
          </a:r>
        </a:p>
      </dgm:t>
    </dgm:pt>
    <dgm:pt modelId="{FC9E8A12-A485-4735-A40B-3E018F7BEA4E}" type="parTrans" cxnId="{6B456C83-3B9E-4D0E-B405-9D047166823B}">
      <dgm:prSet/>
      <dgm:spPr/>
      <dgm:t>
        <a:bodyPr/>
        <a:lstStyle/>
        <a:p>
          <a:endParaRPr lang="pt-BR"/>
        </a:p>
      </dgm:t>
    </dgm:pt>
    <dgm:pt modelId="{165C999D-0B85-4EE4-8A60-814D6D11678D}" type="sibTrans" cxnId="{6B456C83-3B9E-4D0E-B405-9D047166823B}">
      <dgm:prSet/>
      <dgm:spPr/>
      <dgm:t>
        <a:bodyPr/>
        <a:lstStyle/>
        <a:p>
          <a:endParaRPr lang="pt-BR"/>
        </a:p>
      </dgm:t>
    </dgm:pt>
    <dgm:pt modelId="{25BB2D0F-76B2-4D73-B304-DCA7872673AF}">
      <dgm:prSet phldrT="[Texto]" custT="1"/>
      <dgm:spPr/>
      <dgm:t>
        <a:bodyPr/>
        <a:lstStyle/>
        <a:p>
          <a:r>
            <a:rPr lang="pt-BR" sz="2400" b="1">
              <a:latin typeface="+mn-lt"/>
              <a:cs typeface="Arial" panose="020B0604020202020204" pitchFamily="34" charset="0"/>
            </a:rPr>
            <a:t>AQUACULTURA </a:t>
          </a:r>
        </a:p>
      </dgm:t>
    </dgm:pt>
    <dgm:pt modelId="{2B776AF0-ACBB-40E9-853A-F77AB2277074}" type="sibTrans" cxnId="{24A90CFF-2388-4732-8FF1-F1CFD4E913A2}">
      <dgm:prSet/>
      <dgm:spPr/>
      <dgm:t>
        <a:bodyPr/>
        <a:lstStyle/>
        <a:p>
          <a:endParaRPr lang="pt-BR"/>
        </a:p>
      </dgm:t>
    </dgm:pt>
    <dgm:pt modelId="{F0BCC36D-0FBB-4ABF-A53E-867C424478CF}" type="parTrans" cxnId="{24A90CFF-2388-4732-8FF1-F1CFD4E913A2}">
      <dgm:prSet/>
      <dgm:spPr/>
      <dgm:t>
        <a:bodyPr/>
        <a:lstStyle/>
        <a:p>
          <a:endParaRPr lang="pt-BR"/>
        </a:p>
      </dgm:t>
    </dgm:pt>
    <dgm:pt modelId="{7DDFEBBB-A34F-47B0-B5B4-6CC662AF42D8}" type="pres">
      <dgm:prSet presAssocID="{85B168DD-2F91-4C10-8498-B729ADF07869}" presName="Name0" presStyleCnt="0">
        <dgm:presLayoutVars>
          <dgm:dir/>
          <dgm:animLvl val="lvl"/>
          <dgm:resizeHandles val="exact"/>
        </dgm:presLayoutVars>
      </dgm:prSet>
      <dgm:spPr/>
    </dgm:pt>
    <dgm:pt modelId="{A5322B81-8275-40C9-9741-E74ACA4EAD79}" type="pres">
      <dgm:prSet presAssocID="{878FBA40-22F3-4E3E-B060-1849E2299494}" presName="boxAndChildren" presStyleCnt="0"/>
      <dgm:spPr/>
    </dgm:pt>
    <dgm:pt modelId="{22E5D856-6EF3-4543-A518-953DB8AB80DC}" type="pres">
      <dgm:prSet presAssocID="{878FBA40-22F3-4E3E-B060-1849E2299494}" presName="parentTextBox" presStyleLbl="node1" presStyleIdx="0" presStyleCnt="3"/>
      <dgm:spPr/>
    </dgm:pt>
    <dgm:pt modelId="{4F249065-4B8F-447A-BBF9-61A11584FDBA}" type="pres">
      <dgm:prSet presAssocID="{878FBA40-22F3-4E3E-B060-1849E2299494}" presName="entireBox" presStyleLbl="node1" presStyleIdx="0" presStyleCnt="3"/>
      <dgm:spPr/>
    </dgm:pt>
    <dgm:pt modelId="{73343146-1F4D-449F-805A-C0E2DA4510CA}" type="pres">
      <dgm:prSet presAssocID="{878FBA40-22F3-4E3E-B060-1849E2299494}" presName="descendantBox" presStyleCnt="0"/>
      <dgm:spPr/>
    </dgm:pt>
    <dgm:pt modelId="{C8C6D71E-808E-408E-9A75-D9CF2E91F89B}" type="pres">
      <dgm:prSet presAssocID="{077744DA-828B-45AF-A1E5-40130700A212}" presName="childTextBox" presStyleLbl="fgAccFollowNode1" presStyleIdx="0" presStyleCnt="5">
        <dgm:presLayoutVars>
          <dgm:bulletEnabled val="1"/>
        </dgm:presLayoutVars>
      </dgm:prSet>
      <dgm:spPr/>
    </dgm:pt>
    <dgm:pt modelId="{0CF9B98F-5ACA-4985-9C48-75FAAE4DB14A}" type="pres">
      <dgm:prSet presAssocID="{BF1F4A62-389B-4EF5-8822-7E0FC0827536}" presName="childTextBox" presStyleLbl="fgAccFollowNode1" presStyleIdx="1" presStyleCnt="5">
        <dgm:presLayoutVars>
          <dgm:bulletEnabled val="1"/>
        </dgm:presLayoutVars>
      </dgm:prSet>
      <dgm:spPr/>
    </dgm:pt>
    <dgm:pt modelId="{20B30E44-FCEF-4B78-BCF0-E3451E7FC855}" type="pres">
      <dgm:prSet presAssocID="{6080306E-EC9D-4778-A546-2635EB8B6A5E}" presName="sp" presStyleCnt="0"/>
      <dgm:spPr/>
    </dgm:pt>
    <dgm:pt modelId="{C70B7939-7490-4D1C-ABA7-25AE79DE45BE}" type="pres">
      <dgm:prSet presAssocID="{672BD8F6-C17E-4044-BAD2-6247B31255F1}" presName="arrowAndChildren" presStyleCnt="0"/>
      <dgm:spPr/>
    </dgm:pt>
    <dgm:pt modelId="{C394ACD2-9D19-4C4C-9A63-C7C38A8697DB}" type="pres">
      <dgm:prSet presAssocID="{672BD8F6-C17E-4044-BAD2-6247B31255F1}" presName="parentTextArrow" presStyleLbl="node1" presStyleIdx="0" presStyleCnt="3"/>
      <dgm:spPr/>
    </dgm:pt>
    <dgm:pt modelId="{11D0511D-D3FA-441A-92B0-79842CC2FE6A}" type="pres">
      <dgm:prSet presAssocID="{672BD8F6-C17E-4044-BAD2-6247B31255F1}" presName="arrow" presStyleLbl="node1" presStyleIdx="1" presStyleCnt="3"/>
      <dgm:spPr/>
    </dgm:pt>
    <dgm:pt modelId="{CB99BABF-FE09-46BB-AC7E-106BFE61010C}" type="pres">
      <dgm:prSet presAssocID="{672BD8F6-C17E-4044-BAD2-6247B31255F1}" presName="descendantArrow" presStyleCnt="0"/>
      <dgm:spPr/>
    </dgm:pt>
    <dgm:pt modelId="{B2046023-0D35-4B08-AD52-106772A93965}" type="pres">
      <dgm:prSet presAssocID="{89A4956C-4108-4B98-85E3-2B56E7BEDCBF}" presName="childTextArrow" presStyleLbl="fgAccFollowNode1" presStyleIdx="2" presStyleCnt="5">
        <dgm:presLayoutVars>
          <dgm:bulletEnabled val="1"/>
        </dgm:presLayoutVars>
      </dgm:prSet>
      <dgm:spPr/>
    </dgm:pt>
    <dgm:pt modelId="{07288349-A534-493A-BA68-8AFD2AA5E06D}" type="pres">
      <dgm:prSet presAssocID="{2B776AF0-ACBB-40E9-853A-F77AB2277074}" presName="sp" presStyleCnt="0"/>
      <dgm:spPr/>
    </dgm:pt>
    <dgm:pt modelId="{489000C9-823E-42E8-9EAC-CD51C9B3F5C5}" type="pres">
      <dgm:prSet presAssocID="{25BB2D0F-76B2-4D73-B304-DCA7872673AF}" presName="arrowAndChildren" presStyleCnt="0"/>
      <dgm:spPr/>
    </dgm:pt>
    <dgm:pt modelId="{F5F74CE7-92D4-4B62-8785-5850D6FE7668}" type="pres">
      <dgm:prSet presAssocID="{25BB2D0F-76B2-4D73-B304-DCA7872673AF}" presName="parentTextArrow" presStyleLbl="node1" presStyleIdx="1" presStyleCnt="3"/>
      <dgm:spPr/>
    </dgm:pt>
    <dgm:pt modelId="{BC7FF3A9-5D0C-4665-AEED-844CE3E45C7F}" type="pres">
      <dgm:prSet presAssocID="{25BB2D0F-76B2-4D73-B304-DCA7872673AF}" presName="arrow" presStyleLbl="node1" presStyleIdx="2" presStyleCnt="3" custLinFactNeighborX="-564" custLinFactNeighborY="3169"/>
      <dgm:spPr/>
    </dgm:pt>
    <dgm:pt modelId="{6BF9DE04-3B7E-4ADA-8B18-BE059ADE0166}" type="pres">
      <dgm:prSet presAssocID="{25BB2D0F-76B2-4D73-B304-DCA7872673AF}" presName="descendantArrow" presStyleCnt="0"/>
      <dgm:spPr/>
    </dgm:pt>
    <dgm:pt modelId="{DEE65FEB-2A91-43DC-AA3F-262FB99A23DE}" type="pres">
      <dgm:prSet presAssocID="{2A832F72-993D-4FB8-94A1-828AAEC1D12C}" presName="childTextArrow" presStyleLbl="fgAccFollowNode1" presStyleIdx="3" presStyleCnt="5">
        <dgm:presLayoutVars>
          <dgm:bulletEnabled val="1"/>
        </dgm:presLayoutVars>
      </dgm:prSet>
      <dgm:spPr/>
    </dgm:pt>
    <dgm:pt modelId="{2A81015C-3870-4F7A-A255-5223FF7014DF}" type="pres">
      <dgm:prSet presAssocID="{F9627087-FF3B-4B56-B4F1-F818FFD99F7E}" presName="childTextArrow" presStyleLbl="fgAccFollowNode1" presStyleIdx="4" presStyleCnt="5" custScaleY="102476" custLinFactNeighborY="1">
        <dgm:presLayoutVars>
          <dgm:bulletEnabled val="1"/>
        </dgm:presLayoutVars>
      </dgm:prSet>
      <dgm:spPr/>
    </dgm:pt>
  </dgm:ptLst>
  <dgm:cxnLst>
    <dgm:cxn modelId="{3A537001-1FBC-4F59-B376-182AEF3EF197}" type="presOf" srcId="{25BB2D0F-76B2-4D73-B304-DCA7872673AF}" destId="{BC7FF3A9-5D0C-4665-AEED-844CE3E45C7F}" srcOrd="1" destOrd="0" presId="urn:microsoft.com/office/officeart/2005/8/layout/process4"/>
    <dgm:cxn modelId="{69982011-14CD-40E3-90E3-11D8AD21261E}" srcId="{878FBA40-22F3-4E3E-B060-1849E2299494}" destId="{077744DA-828B-45AF-A1E5-40130700A212}" srcOrd="0" destOrd="0" parTransId="{9ADF7109-E06C-47BA-95A5-A97A1D615450}" sibTransId="{430BA4E1-FBFD-45B1-B990-302B4AFECC2F}"/>
    <dgm:cxn modelId="{030C7F12-8E8D-43C3-8ED3-37B41B988EAB}" srcId="{85B168DD-2F91-4C10-8498-B729ADF07869}" destId="{672BD8F6-C17E-4044-BAD2-6247B31255F1}" srcOrd="1" destOrd="0" parTransId="{83FD0556-A7A6-4B60-B1EB-405DA87D9EFD}" sibTransId="{6080306E-EC9D-4778-A546-2635EB8B6A5E}"/>
    <dgm:cxn modelId="{D6A1242A-EEC6-4261-B58F-7DC483245D7F}" type="presOf" srcId="{F9627087-FF3B-4B56-B4F1-F818FFD99F7E}" destId="{2A81015C-3870-4F7A-A255-5223FF7014DF}" srcOrd="0" destOrd="0" presId="urn:microsoft.com/office/officeart/2005/8/layout/process4"/>
    <dgm:cxn modelId="{445CC05A-9540-4DA5-8514-277FF57A0DD6}" type="presOf" srcId="{878FBA40-22F3-4E3E-B060-1849E2299494}" destId="{4F249065-4B8F-447A-BBF9-61A11584FDBA}" srcOrd="1" destOrd="0" presId="urn:microsoft.com/office/officeart/2005/8/layout/process4"/>
    <dgm:cxn modelId="{35474E78-7AE2-4472-A055-2B22233E6AE0}" srcId="{25BB2D0F-76B2-4D73-B304-DCA7872673AF}" destId="{F9627087-FF3B-4B56-B4F1-F818FFD99F7E}" srcOrd="1" destOrd="0" parTransId="{27204AC8-4673-477A-8D1D-CDCE62A8EF29}" sibTransId="{ABB25511-C29F-4951-A8CC-489B148C73C0}"/>
    <dgm:cxn modelId="{79997F81-3E58-45E7-AFF3-C6440DF1CFDF}" type="presOf" srcId="{89A4956C-4108-4B98-85E3-2B56E7BEDCBF}" destId="{B2046023-0D35-4B08-AD52-106772A93965}" srcOrd="0" destOrd="0" presId="urn:microsoft.com/office/officeart/2005/8/layout/process4"/>
    <dgm:cxn modelId="{8882B681-0BE2-4556-83F2-B06917E9A08B}" type="presOf" srcId="{2A832F72-993D-4FB8-94A1-828AAEC1D12C}" destId="{DEE65FEB-2A91-43DC-AA3F-262FB99A23DE}" srcOrd="0" destOrd="0" presId="urn:microsoft.com/office/officeart/2005/8/layout/process4"/>
    <dgm:cxn modelId="{6B456C83-3B9E-4D0E-B405-9D047166823B}" srcId="{878FBA40-22F3-4E3E-B060-1849E2299494}" destId="{BF1F4A62-389B-4EF5-8822-7E0FC0827536}" srcOrd="1" destOrd="0" parTransId="{FC9E8A12-A485-4735-A40B-3E018F7BEA4E}" sibTransId="{165C999D-0B85-4EE4-8A60-814D6D11678D}"/>
    <dgm:cxn modelId="{5898208A-8012-44EA-B8C1-81B5448D5713}" type="presOf" srcId="{672BD8F6-C17E-4044-BAD2-6247B31255F1}" destId="{C394ACD2-9D19-4C4C-9A63-C7C38A8697DB}" srcOrd="0" destOrd="0" presId="urn:microsoft.com/office/officeart/2005/8/layout/process4"/>
    <dgm:cxn modelId="{5AF12194-34FC-40B0-BF71-271755DC6116}" srcId="{85B168DD-2F91-4C10-8498-B729ADF07869}" destId="{878FBA40-22F3-4E3E-B060-1849E2299494}" srcOrd="2" destOrd="0" parTransId="{B8F73071-211F-45B8-BDC8-9ED4415A8819}" sibTransId="{C8DE1EA2-4D63-45C0-8BB4-D6F392204438}"/>
    <dgm:cxn modelId="{8A1D4AA1-2695-432B-AF63-61136D40159C}" type="presOf" srcId="{25BB2D0F-76B2-4D73-B304-DCA7872673AF}" destId="{F5F74CE7-92D4-4B62-8785-5850D6FE7668}" srcOrd="0" destOrd="0" presId="urn:microsoft.com/office/officeart/2005/8/layout/process4"/>
    <dgm:cxn modelId="{A1396BA4-D5B2-4F16-A8D9-D037FDC9D055}" type="presOf" srcId="{85B168DD-2F91-4C10-8498-B729ADF07869}" destId="{7DDFEBBB-A34F-47B0-B5B4-6CC662AF42D8}" srcOrd="0" destOrd="0" presId="urn:microsoft.com/office/officeart/2005/8/layout/process4"/>
    <dgm:cxn modelId="{15B0AEBD-FB68-4FB6-B93C-90C4A3760B86}" type="presOf" srcId="{077744DA-828B-45AF-A1E5-40130700A212}" destId="{C8C6D71E-808E-408E-9A75-D9CF2E91F89B}" srcOrd="0" destOrd="0" presId="urn:microsoft.com/office/officeart/2005/8/layout/process4"/>
    <dgm:cxn modelId="{45D148BF-714E-45E3-8150-8DAEB761BEF7}" srcId="{25BB2D0F-76B2-4D73-B304-DCA7872673AF}" destId="{2A832F72-993D-4FB8-94A1-828AAEC1D12C}" srcOrd="0" destOrd="0" parTransId="{EAA22941-705F-49E6-925B-DF39304F0BC7}" sibTransId="{F48CB0D0-AF2F-44EE-BF8B-920E150287EB}"/>
    <dgm:cxn modelId="{E9E4E0C2-0826-4E05-8E1C-84C39FE857E1}" type="presOf" srcId="{672BD8F6-C17E-4044-BAD2-6247B31255F1}" destId="{11D0511D-D3FA-441A-92B0-79842CC2FE6A}" srcOrd="1" destOrd="0" presId="urn:microsoft.com/office/officeart/2005/8/layout/process4"/>
    <dgm:cxn modelId="{66EE10DB-0C6C-4286-853A-ED4BB658EB47}" type="presOf" srcId="{878FBA40-22F3-4E3E-B060-1849E2299494}" destId="{22E5D856-6EF3-4543-A518-953DB8AB80DC}" srcOrd="0" destOrd="0" presId="urn:microsoft.com/office/officeart/2005/8/layout/process4"/>
    <dgm:cxn modelId="{F61220DB-72AF-44CA-A0CB-2D4DB6E5C2CF}" srcId="{672BD8F6-C17E-4044-BAD2-6247B31255F1}" destId="{89A4956C-4108-4B98-85E3-2B56E7BEDCBF}" srcOrd="0" destOrd="0" parTransId="{692B2A06-F94F-49F7-AE8A-CA57A6E0074E}" sibTransId="{18EA3DCB-57DF-4BD4-8948-DCF15E038B9B}"/>
    <dgm:cxn modelId="{077391E4-4ECB-4468-8B42-C1070B0D1CD4}" type="presOf" srcId="{BF1F4A62-389B-4EF5-8822-7E0FC0827536}" destId="{0CF9B98F-5ACA-4985-9C48-75FAAE4DB14A}" srcOrd="0" destOrd="0" presId="urn:microsoft.com/office/officeart/2005/8/layout/process4"/>
    <dgm:cxn modelId="{24A90CFF-2388-4732-8FF1-F1CFD4E913A2}" srcId="{85B168DD-2F91-4C10-8498-B729ADF07869}" destId="{25BB2D0F-76B2-4D73-B304-DCA7872673AF}" srcOrd="0" destOrd="0" parTransId="{F0BCC36D-0FBB-4ABF-A53E-867C424478CF}" sibTransId="{2B776AF0-ACBB-40E9-853A-F77AB2277074}"/>
    <dgm:cxn modelId="{6EB209FF-4FAF-491E-BE24-F91C13302604}" type="presParOf" srcId="{7DDFEBBB-A34F-47B0-B5B4-6CC662AF42D8}" destId="{A5322B81-8275-40C9-9741-E74ACA4EAD79}" srcOrd="0" destOrd="0" presId="urn:microsoft.com/office/officeart/2005/8/layout/process4"/>
    <dgm:cxn modelId="{B62FE71B-EF85-4EBD-82B6-3001B89B8737}" type="presParOf" srcId="{A5322B81-8275-40C9-9741-E74ACA4EAD79}" destId="{22E5D856-6EF3-4543-A518-953DB8AB80DC}" srcOrd="0" destOrd="0" presId="urn:microsoft.com/office/officeart/2005/8/layout/process4"/>
    <dgm:cxn modelId="{68D103A9-34CA-4A59-9B0A-C4F2C19F66D9}" type="presParOf" srcId="{A5322B81-8275-40C9-9741-E74ACA4EAD79}" destId="{4F249065-4B8F-447A-BBF9-61A11584FDBA}" srcOrd="1" destOrd="0" presId="urn:microsoft.com/office/officeart/2005/8/layout/process4"/>
    <dgm:cxn modelId="{7CD1EB2E-0ACE-41A3-ABC3-320F06FCA553}" type="presParOf" srcId="{A5322B81-8275-40C9-9741-E74ACA4EAD79}" destId="{73343146-1F4D-449F-805A-C0E2DA4510CA}" srcOrd="2" destOrd="0" presId="urn:microsoft.com/office/officeart/2005/8/layout/process4"/>
    <dgm:cxn modelId="{8E834830-87EE-4E34-A1B9-E56495CBE70D}" type="presParOf" srcId="{73343146-1F4D-449F-805A-C0E2DA4510CA}" destId="{C8C6D71E-808E-408E-9A75-D9CF2E91F89B}" srcOrd="0" destOrd="0" presId="urn:microsoft.com/office/officeart/2005/8/layout/process4"/>
    <dgm:cxn modelId="{443454C6-2BA5-4EA9-86E9-0E347929BCFB}" type="presParOf" srcId="{73343146-1F4D-449F-805A-C0E2DA4510CA}" destId="{0CF9B98F-5ACA-4985-9C48-75FAAE4DB14A}" srcOrd="1" destOrd="0" presId="urn:microsoft.com/office/officeart/2005/8/layout/process4"/>
    <dgm:cxn modelId="{C25B2D7A-7D9D-487E-BC26-980E10155763}" type="presParOf" srcId="{7DDFEBBB-A34F-47B0-B5B4-6CC662AF42D8}" destId="{20B30E44-FCEF-4B78-BCF0-E3451E7FC855}" srcOrd="1" destOrd="0" presId="urn:microsoft.com/office/officeart/2005/8/layout/process4"/>
    <dgm:cxn modelId="{5AC4F354-3A96-474C-A515-F373BEFC6767}" type="presParOf" srcId="{7DDFEBBB-A34F-47B0-B5B4-6CC662AF42D8}" destId="{C70B7939-7490-4D1C-ABA7-25AE79DE45BE}" srcOrd="2" destOrd="0" presId="urn:microsoft.com/office/officeart/2005/8/layout/process4"/>
    <dgm:cxn modelId="{3A4543EC-F5C6-476C-BA10-59A16A60088B}" type="presParOf" srcId="{C70B7939-7490-4D1C-ABA7-25AE79DE45BE}" destId="{C394ACD2-9D19-4C4C-9A63-C7C38A8697DB}" srcOrd="0" destOrd="0" presId="urn:microsoft.com/office/officeart/2005/8/layout/process4"/>
    <dgm:cxn modelId="{AE30C162-2631-4D0C-B559-29EA06BA9C8F}" type="presParOf" srcId="{C70B7939-7490-4D1C-ABA7-25AE79DE45BE}" destId="{11D0511D-D3FA-441A-92B0-79842CC2FE6A}" srcOrd="1" destOrd="0" presId="urn:microsoft.com/office/officeart/2005/8/layout/process4"/>
    <dgm:cxn modelId="{ADD297C4-AB0B-4360-BDCB-A3406D3C9FE7}" type="presParOf" srcId="{C70B7939-7490-4D1C-ABA7-25AE79DE45BE}" destId="{CB99BABF-FE09-46BB-AC7E-106BFE61010C}" srcOrd="2" destOrd="0" presId="urn:microsoft.com/office/officeart/2005/8/layout/process4"/>
    <dgm:cxn modelId="{1B999D62-527F-4802-95DD-E1EF21E494AD}" type="presParOf" srcId="{CB99BABF-FE09-46BB-AC7E-106BFE61010C}" destId="{B2046023-0D35-4B08-AD52-106772A93965}" srcOrd="0" destOrd="0" presId="urn:microsoft.com/office/officeart/2005/8/layout/process4"/>
    <dgm:cxn modelId="{CFC8C7EC-7A39-4973-879A-8CB5F453E229}" type="presParOf" srcId="{7DDFEBBB-A34F-47B0-B5B4-6CC662AF42D8}" destId="{07288349-A534-493A-BA68-8AFD2AA5E06D}" srcOrd="3" destOrd="0" presId="urn:microsoft.com/office/officeart/2005/8/layout/process4"/>
    <dgm:cxn modelId="{80245C10-3740-44C8-8FA8-C421DF56340E}" type="presParOf" srcId="{7DDFEBBB-A34F-47B0-B5B4-6CC662AF42D8}" destId="{489000C9-823E-42E8-9EAC-CD51C9B3F5C5}" srcOrd="4" destOrd="0" presId="urn:microsoft.com/office/officeart/2005/8/layout/process4"/>
    <dgm:cxn modelId="{051EC025-65DE-4DE2-B36E-0737E7600DB2}" type="presParOf" srcId="{489000C9-823E-42E8-9EAC-CD51C9B3F5C5}" destId="{F5F74CE7-92D4-4B62-8785-5850D6FE7668}" srcOrd="0" destOrd="0" presId="urn:microsoft.com/office/officeart/2005/8/layout/process4"/>
    <dgm:cxn modelId="{7990A040-8E85-4682-B7AC-F19C46477501}" type="presParOf" srcId="{489000C9-823E-42E8-9EAC-CD51C9B3F5C5}" destId="{BC7FF3A9-5D0C-4665-AEED-844CE3E45C7F}" srcOrd="1" destOrd="0" presId="urn:microsoft.com/office/officeart/2005/8/layout/process4"/>
    <dgm:cxn modelId="{FFAAF2A1-AB51-4A95-B166-5BD16B5DAE24}" type="presParOf" srcId="{489000C9-823E-42E8-9EAC-CD51C9B3F5C5}" destId="{6BF9DE04-3B7E-4ADA-8B18-BE059ADE0166}" srcOrd="2" destOrd="0" presId="urn:microsoft.com/office/officeart/2005/8/layout/process4"/>
    <dgm:cxn modelId="{B0B626C2-A479-4BD2-9305-5A502F7C65AE}" type="presParOf" srcId="{6BF9DE04-3B7E-4ADA-8B18-BE059ADE0166}" destId="{DEE65FEB-2A91-43DC-AA3F-262FB99A23DE}" srcOrd="0" destOrd="0" presId="urn:microsoft.com/office/officeart/2005/8/layout/process4"/>
    <dgm:cxn modelId="{ED116ACD-DED0-458A-84A4-328010EBF618}" type="presParOf" srcId="{6BF9DE04-3B7E-4ADA-8B18-BE059ADE0166}" destId="{2A81015C-3870-4F7A-A255-5223FF7014DF}" srcOrd="1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05BFB-ED11-1943-88EC-B16C1FFE20FB}" type="doc">
      <dgm:prSet loTypeId="urn:microsoft.com/office/officeart/2008/layout/HorizontalMultiLevelHierarchy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A1D8052-48FD-A242-9ED5-AAEB23E708C4}">
      <dgm:prSet phldrT="[Text]" custT="1"/>
      <dgm:spPr/>
      <dgm:t>
        <a:bodyPr/>
        <a:lstStyle/>
        <a:p>
          <a:r>
            <a:rPr lang="pt-PT" sz="4000" b="1" noProof="0">
              <a:solidFill>
                <a:schemeClr val="tx1"/>
              </a:solidFill>
            </a:rPr>
            <a:t>Assegurar</a:t>
          </a:r>
        </a:p>
      </dgm:t>
    </dgm:pt>
    <dgm:pt modelId="{983770BB-4D6B-B14A-A162-924375906284}" type="parTrans" cxnId="{13FCE5F9-7DBB-A548-9C06-ECECBE9B7A1E}">
      <dgm:prSet/>
      <dgm:spPr/>
      <dgm:t>
        <a:bodyPr/>
        <a:lstStyle/>
        <a:p>
          <a:endParaRPr lang="en-GB"/>
        </a:p>
      </dgm:t>
    </dgm:pt>
    <dgm:pt modelId="{4C17C75C-C046-9F4B-9B8A-47A2A3FE3A6D}" type="sibTrans" cxnId="{13FCE5F9-7DBB-A548-9C06-ECECBE9B7A1E}">
      <dgm:prSet/>
      <dgm:spPr/>
      <dgm:t>
        <a:bodyPr/>
        <a:lstStyle/>
        <a:p>
          <a:endParaRPr lang="en-GB"/>
        </a:p>
      </dgm:t>
    </dgm:pt>
    <dgm:pt modelId="{CE963991-511E-9847-9A5B-ABEDAAC94CDA}">
      <dgm:prSet phldrT="[Text]"/>
      <dgm:spPr/>
      <dgm:t>
        <a:bodyPr/>
        <a:lstStyle/>
        <a:p>
          <a:pPr>
            <a:buNone/>
          </a:pPr>
          <a:r>
            <a:rPr lang="pt-PT" b="1" i="0" u="none" noProof="0">
              <a:solidFill>
                <a:schemeClr val="tx1"/>
              </a:solidFill>
            </a:rPr>
            <a:t>Produção sustentável</a:t>
          </a:r>
          <a:endParaRPr lang="pt-PT" noProof="0">
            <a:solidFill>
              <a:schemeClr val="tx1"/>
            </a:solidFill>
          </a:endParaRPr>
        </a:p>
      </dgm:t>
    </dgm:pt>
    <dgm:pt modelId="{F3B8BD45-16D4-B44A-BECD-6BA76B3FB53A}" type="parTrans" cxnId="{3A7285CA-37E3-1945-9133-8852B6E312E9}">
      <dgm:prSet/>
      <dgm:spPr/>
      <dgm:t>
        <a:bodyPr/>
        <a:lstStyle/>
        <a:p>
          <a:endParaRPr lang="en-GB"/>
        </a:p>
      </dgm:t>
    </dgm:pt>
    <dgm:pt modelId="{EF6F9234-0DF1-2342-9296-ECBA3144A8F9}" type="sibTrans" cxnId="{3A7285CA-37E3-1945-9133-8852B6E312E9}">
      <dgm:prSet/>
      <dgm:spPr/>
      <dgm:t>
        <a:bodyPr/>
        <a:lstStyle/>
        <a:p>
          <a:endParaRPr lang="en-GB"/>
        </a:p>
      </dgm:t>
    </dgm:pt>
    <dgm:pt modelId="{CDCE9EF3-7E36-B949-BF15-0C3E91F61501}">
      <dgm:prSet phldrT="[Text]"/>
      <dgm:spPr/>
      <dgm:t>
        <a:bodyPr/>
        <a:lstStyle/>
        <a:p>
          <a:pPr>
            <a:buNone/>
          </a:pPr>
          <a:r>
            <a:rPr lang="pt-PT" b="1" i="0" u="none" noProof="0">
              <a:solidFill>
                <a:schemeClr val="tx1"/>
              </a:solidFill>
            </a:rPr>
            <a:t>Qualidade do produto final</a:t>
          </a:r>
          <a:endParaRPr lang="pt-PT" noProof="0">
            <a:solidFill>
              <a:schemeClr val="tx1"/>
            </a:solidFill>
          </a:endParaRPr>
        </a:p>
      </dgm:t>
    </dgm:pt>
    <dgm:pt modelId="{3A2A9788-9908-F74B-94E5-9CBCAA54D425}" type="parTrans" cxnId="{1E85F240-AA5F-D848-AE37-5AD65A4B5229}">
      <dgm:prSet/>
      <dgm:spPr/>
      <dgm:t>
        <a:bodyPr/>
        <a:lstStyle/>
        <a:p>
          <a:endParaRPr lang="en-GB"/>
        </a:p>
      </dgm:t>
    </dgm:pt>
    <dgm:pt modelId="{A396727C-C5CF-0F43-A776-83D8244ED599}" type="sibTrans" cxnId="{1E85F240-AA5F-D848-AE37-5AD65A4B5229}">
      <dgm:prSet/>
      <dgm:spPr/>
      <dgm:t>
        <a:bodyPr/>
        <a:lstStyle/>
        <a:p>
          <a:endParaRPr lang="en-GB"/>
        </a:p>
      </dgm:t>
    </dgm:pt>
    <dgm:pt modelId="{DB27BEB1-C585-D543-A8A8-01AEFC86D336}">
      <dgm:prSet phldrT="[Text]"/>
      <dgm:spPr/>
      <dgm:t>
        <a:bodyPr/>
        <a:lstStyle/>
        <a:p>
          <a:pPr>
            <a:buNone/>
          </a:pPr>
          <a:r>
            <a:rPr lang="pt-PT" b="1" i="0" u="none" noProof="0">
              <a:solidFill>
                <a:schemeClr val="tx1"/>
              </a:solidFill>
            </a:rPr>
            <a:t>Segurança ambiental e alimentar</a:t>
          </a:r>
          <a:endParaRPr lang="pt-PT" noProof="0">
            <a:solidFill>
              <a:schemeClr val="tx1"/>
            </a:solidFill>
          </a:endParaRPr>
        </a:p>
      </dgm:t>
    </dgm:pt>
    <dgm:pt modelId="{4B1A2C7C-EABF-244A-9E44-83A60ADF6479}" type="parTrans" cxnId="{784421A8-68A7-D544-B9E4-F049BD2956D4}">
      <dgm:prSet/>
      <dgm:spPr/>
      <dgm:t>
        <a:bodyPr/>
        <a:lstStyle/>
        <a:p>
          <a:endParaRPr lang="en-GB"/>
        </a:p>
      </dgm:t>
    </dgm:pt>
    <dgm:pt modelId="{814DCA00-4918-A94A-A903-B53C10DE0B8C}" type="sibTrans" cxnId="{784421A8-68A7-D544-B9E4-F049BD2956D4}">
      <dgm:prSet/>
      <dgm:spPr/>
      <dgm:t>
        <a:bodyPr/>
        <a:lstStyle/>
        <a:p>
          <a:endParaRPr lang="en-GB"/>
        </a:p>
      </dgm:t>
    </dgm:pt>
    <dgm:pt modelId="{7F6F6C45-7FCE-D341-8C5E-45AC616D6A5E}" type="pres">
      <dgm:prSet presAssocID="{9DA05BFB-ED11-1943-88EC-B16C1FFE20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960669-85E0-8E45-A1F1-16E1E32D9D39}" type="pres">
      <dgm:prSet presAssocID="{2A1D8052-48FD-A242-9ED5-AAEB23E708C4}" presName="root1" presStyleCnt="0"/>
      <dgm:spPr/>
    </dgm:pt>
    <dgm:pt modelId="{7659903C-EA2E-F742-8931-25BB1336CE5C}" type="pres">
      <dgm:prSet presAssocID="{2A1D8052-48FD-A242-9ED5-AAEB23E708C4}" presName="LevelOneTextNode" presStyleLbl="node0" presStyleIdx="0" presStyleCnt="1">
        <dgm:presLayoutVars>
          <dgm:chPref val="3"/>
        </dgm:presLayoutVars>
      </dgm:prSet>
      <dgm:spPr/>
    </dgm:pt>
    <dgm:pt modelId="{53493A7D-092C-FF4A-A86D-00192B495FEE}" type="pres">
      <dgm:prSet presAssocID="{2A1D8052-48FD-A242-9ED5-AAEB23E708C4}" presName="level2hierChild" presStyleCnt="0"/>
      <dgm:spPr/>
    </dgm:pt>
    <dgm:pt modelId="{22AFC51A-2ACE-FC4D-BEC3-7A9F58724BF4}" type="pres">
      <dgm:prSet presAssocID="{F3B8BD45-16D4-B44A-BECD-6BA76B3FB53A}" presName="conn2-1" presStyleLbl="parChTrans1D2" presStyleIdx="0" presStyleCnt="3"/>
      <dgm:spPr/>
    </dgm:pt>
    <dgm:pt modelId="{38C7B7FA-1A06-D248-81A1-7673EE284FAB}" type="pres">
      <dgm:prSet presAssocID="{F3B8BD45-16D4-B44A-BECD-6BA76B3FB53A}" presName="connTx" presStyleLbl="parChTrans1D2" presStyleIdx="0" presStyleCnt="3"/>
      <dgm:spPr/>
    </dgm:pt>
    <dgm:pt modelId="{75166DE2-C674-1142-AE91-DA5962FFC2CD}" type="pres">
      <dgm:prSet presAssocID="{CE963991-511E-9847-9A5B-ABEDAAC94CDA}" presName="root2" presStyleCnt="0"/>
      <dgm:spPr/>
    </dgm:pt>
    <dgm:pt modelId="{82ED182D-DFF6-9848-92C2-13D49019617E}" type="pres">
      <dgm:prSet presAssocID="{CE963991-511E-9847-9A5B-ABEDAAC94CDA}" presName="LevelTwoTextNode" presStyleLbl="node2" presStyleIdx="0" presStyleCnt="3" custScaleX="154830">
        <dgm:presLayoutVars>
          <dgm:chPref val="3"/>
        </dgm:presLayoutVars>
      </dgm:prSet>
      <dgm:spPr/>
    </dgm:pt>
    <dgm:pt modelId="{1C57D96E-53F3-C145-9CEE-9B0AA81E9511}" type="pres">
      <dgm:prSet presAssocID="{CE963991-511E-9847-9A5B-ABEDAAC94CDA}" presName="level3hierChild" presStyleCnt="0"/>
      <dgm:spPr/>
    </dgm:pt>
    <dgm:pt modelId="{9A71DD82-E91E-4241-90B5-2C7FDD834874}" type="pres">
      <dgm:prSet presAssocID="{3A2A9788-9908-F74B-94E5-9CBCAA54D425}" presName="conn2-1" presStyleLbl="parChTrans1D2" presStyleIdx="1" presStyleCnt="3"/>
      <dgm:spPr/>
    </dgm:pt>
    <dgm:pt modelId="{61815BD9-3347-BA4B-83EE-A593EA1EE767}" type="pres">
      <dgm:prSet presAssocID="{3A2A9788-9908-F74B-94E5-9CBCAA54D425}" presName="connTx" presStyleLbl="parChTrans1D2" presStyleIdx="1" presStyleCnt="3"/>
      <dgm:spPr/>
    </dgm:pt>
    <dgm:pt modelId="{0E336371-CF01-AD4B-ABC0-53CE12E07BBE}" type="pres">
      <dgm:prSet presAssocID="{CDCE9EF3-7E36-B949-BF15-0C3E91F61501}" presName="root2" presStyleCnt="0"/>
      <dgm:spPr/>
    </dgm:pt>
    <dgm:pt modelId="{78FBFF4D-4D90-774D-9001-CD7B720AFE53}" type="pres">
      <dgm:prSet presAssocID="{CDCE9EF3-7E36-B949-BF15-0C3E91F61501}" presName="LevelTwoTextNode" presStyleLbl="node2" presStyleIdx="1" presStyleCnt="3" custScaleX="154830">
        <dgm:presLayoutVars>
          <dgm:chPref val="3"/>
        </dgm:presLayoutVars>
      </dgm:prSet>
      <dgm:spPr/>
    </dgm:pt>
    <dgm:pt modelId="{168D7CB1-ED99-034E-857F-9DC8D8C3E4DD}" type="pres">
      <dgm:prSet presAssocID="{CDCE9EF3-7E36-B949-BF15-0C3E91F61501}" presName="level3hierChild" presStyleCnt="0"/>
      <dgm:spPr/>
    </dgm:pt>
    <dgm:pt modelId="{14DE09F0-6062-AC44-BBC6-DAFC16730C4C}" type="pres">
      <dgm:prSet presAssocID="{4B1A2C7C-EABF-244A-9E44-83A60ADF6479}" presName="conn2-1" presStyleLbl="parChTrans1D2" presStyleIdx="2" presStyleCnt="3"/>
      <dgm:spPr/>
    </dgm:pt>
    <dgm:pt modelId="{D98C68E8-343C-A149-83D1-C0E088189686}" type="pres">
      <dgm:prSet presAssocID="{4B1A2C7C-EABF-244A-9E44-83A60ADF6479}" presName="connTx" presStyleLbl="parChTrans1D2" presStyleIdx="2" presStyleCnt="3"/>
      <dgm:spPr/>
    </dgm:pt>
    <dgm:pt modelId="{05DE57C2-DB29-1D44-A0BF-3AEB6DF4133E}" type="pres">
      <dgm:prSet presAssocID="{DB27BEB1-C585-D543-A8A8-01AEFC86D336}" presName="root2" presStyleCnt="0"/>
      <dgm:spPr/>
    </dgm:pt>
    <dgm:pt modelId="{95D1C5B2-F387-8A40-AE23-0316BC255353}" type="pres">
      <dgm:prSet presAssocID="{DB27BEB1-C585-D543-A8A8-01AEFC86D336}" presName="LevelTwoTextNode" presStyleLbl="node2" presStyleIdx="2" presStyleCnt="3" custScaleX="155819">
        <dgm:presLayoutVars>
          <dgm:chPref val="3"/>
        </dgm:presLayoutVars>
      </dgm:prSet>
      <dgm:spPr/>
    </dgm:pt>
    <dgm:pt modelId="{F3FCA120-7FFB-AA43-ACE6-9E8C95190633}" type="pres">
      <dgm:prSet presAssocID="{DB27BEB1-C585-D543-A8A8-01AEFC86D336}" presName="level3hierChild" presStyleCnt="0"/>
      <dgm:spPr/>
    </dgm:pt>
  </dgm:ptLst>
  <dgm:cxnLst>
    <dgm:cxn modelId="{6C3A5215-3347-844B-8C13-AE8C98B11E61}" type="presOf" srcId="{2A1D8052-48FD-A242-9ED5-AAEB23E708C4}" destId="{7659903C-EA2E-F742-8931-25BB1336CE5C}" srcOrd="0" destOrd="0" presId="urn:microsoft.com/office/officeart/2008/layout/HorizontalMultiLevelHierarchy"/>
    <dgm:cxn modelId="{A773AE16-6C8F-F547-A9CA-1ABA3F2689B1}" type="presOf" srcId="{DB27BEB1-C585-D543-A8A8-01AEFC86D336}" destId="{95D1C5B2-F387-8A40-AE23-0316BC255353}" srcOrd="0" destOrd="0" presId="urn:microsoft.com/office/officeart/2008/layout/HorizontalMultiLevelHierarchy"/>
    <dgm:cxn modelId="{7C060324-17CA-4942-9070-B45F0E127DB8}" type="presOf" srcId="{F3B8BD45-16D4-B44A-BECD-6BA76B3FB53A}" destId="{22AFC51A-2ACE-FC4D-BEC3-7A9F58724BF4}" srcOrd="0" destOrd="0" presId="urn:microsoft.com/office/officeart/2008/layout/HorizontalMultiLevelHierarchy"/>
    <dgm:cxn modelId="{1E85F240-AA5F-D848-AE37-5AD65A4B5229}" srcId="{2A1D8052-48FD-A242-9ED5-AAEB23E708C4}" destId="{CDCE9EF3-7E36-B949-BF15-0C3E91F61501}" srcOrd="1" destOrd="0" parTransId="{3A2A9788-9908-F74B-94E5-9CBCAA54D425}" sibTransId="{A396727C-C5CF-0F43-A776-83D8244ED599}"/>
    <dgm:cxn modelId="{3FED6761-7D6F-004E-B376-33186AD5001D}" type="presOf" srcId="{CE963991-511E-9847-9A5B-ABEDAAC94CDA}" destId="{82ED182D-DFF6-9848-92C2-13D49019617E}" srcOrd="0" destOrd="0" presId="urn:microsoft.com/office/officeart/2008/layout/HorizontalMultiLevelHierarchy"/>
    <dgm:cxn modelId="{6A9236A3-E88F-064F-B58F-9F4FE0498E39}" type="presOf" srcId="{3A2A9788-9908-F74B-94E5-9CBCAA54D425}" destId="{9A71DD82-E91E-4241-90B5-2C7FDD834874}" srcOrd="0" destOrd="0" presId="urn:microsoft.com/office/officeart/2008/layout/HorizontalMultiLevelHierarchy"/>
    <dgm:cxn modelId="{75B9AAA4-C330-5342-A2E7-3E7885430B54}" type="presOf" srcId="{4B1A2C7C-EABF-244A-9E44-83A60ADF6479}" destId="{14DE09F0-6062-AC44-BBC6-DAFC16730C4C}" srcOrd="0" destOrd="0" presId="urn:microsoft.com/office/officeart/2008/layout/HorizontalMultiLevelHierarchy"/>
    <dgm:cxn modelId="{784421A8-68A7-D544-B9E4-F049BD2956D4}" srcId="{2A1D8052-48FD-A242-9ED5-AAEB23E708C4}" destId="{DB27BEB1-C585-D543-A8A8-01AEFC86D336}" srcOrd="2" destOrd="0" parTransId="{4B1A2C7C-EABF-244A-9E44-83A60ADF6479}" sibTransId="{814DCA00-4918-A94A-A903-B53C10DE0B8C}"/>
    <dgm:cxn modelId="{1B4513AA-C05D-4141-880D-27755BADEA80}" type="presOf" srcId="{3A2A9788-9908-F74B-94E5-9CBCAA54D425}" destId="{61815BD9-3347-BA4B-83EE-A593EA1EE767}" srcOrd="1" destOrd="0" presId="urn:microsoft.com/office/officeart/2008/layout/HorizontalMultiLevelHierarchy"/>
    <dgm:cxn modelId="{8C69B2B7-D403-4543-8FB9-E5111FAF243C}" type="presOf" srcId="{CDCE9EF3-7E36-B949-BF15-0C3E91F61501}" destId="{78FBFF4D-4D90-774D-9001-CD7B720AFE53}" srcOrd="0" destOrd="0" presId="urn:microsoft.com/office/officeart/2008/layout/HorizontalMultiLevelHierarchy"/>
    <dgm:cxn modelId="{3A7285CA-37E3-1945-9133-8852B6E312E9}" srcId="{2A1D8052-48FD-A242-9ED5-AAEB23E708C4}" destId="{CE963991-511E-9847-9A5B-ABEDAAC94CDA}" srcOrd="0" destOrd="0" parTransId="{F3B8BD45-16D4-B44A-BECD-6BA76B3FB53A}" sibTransId="{EF6F9234-0DF1-2342-9296-ECBA3144A8F9}"/>
    <dgm:cxn modelId="{E3B736CD-2798-DC4D-B4B2-FEB53748D3DE}" type="presOf" srcId="{4B1A2C7C-EABF-244A-9E44-83A60ADF6479}" destId="{D98C68E8-343C-A149-83D1-C0E088189686}" srcOrd="1" destOrd="0" presId="urn:microsoft.com/office/officeart/2008/layout/HorizontalMultiLevelHierarchy"/>
    <dgm:cxn modelId="{9530A8F1-59A0-1B4E-A1C7-99D0B1ACFC05}" type="presOf" srcId="{9DA05BFB-ED11-1943-88EC-B16C1FFE20FB}" destId="{7F6F6C45-7FCE-D341-8C5E-45AC616D6A5E}" srcOrd="0" destOrd="0" presId="urn:microsoft.com/office/officeart/2008/layout/HorizontalMultiLevelHierarchy"/>
    <dgm:cxn modelId="{AF6000F8-5830-FB47-A579-A94291D0F105}" type="presOf" srcId="{F3B8BD45-16D4-B44A-BECD-6BA76B3FB53A}" destId="{38C7B7FA-1A06-D248-81A1-7673EE284FAB}" srcOrd="1" destOrd="0" presId="urn:microsoft.com/office/officeart/2008/layout/HorizontalMultiLevelHierarchy"/>
    <dgm:cxn modelId="{13FCE5F9-7DBB-A548-9C06-ECECBE9B7A1E}" srcId="{9DA05BFB-ED11-1943-88EC-B16C1FFE20FB}" destId="{2A1D8052-48FD-A242-9ED5-AAEB23E708C4}" srcOrd="0" destOrd="0" parTransId="{983770BB-4D6B-B14A-A162-924375906284}" sibTransId="{4C17C75C-C046-9F4B-9B8A-47A2A3FE3A6D}"/>
    <dgm:cxn modelId="{BA210633-2285-D949-9929-20F81C3E1AA6}" type="presParOf" srcId="{7F6F6C45-7FCE-D341-8C5E-45AC616D6A5E}" destId="{4F960669-85E0-8E45-A1F1-16E1E32D9D39}" srcOrd="0" destOrd="0" presId="urn:microsoft.com/office/officeart/2008/layout/HorizontalMultiLevelHierarchy"/>
    <dgm:cxn modelId="{17C69CE1-DE55-8449-A537-90BA8DC7A8E8}" type="presParOf" srcId="{4F960669-85E0-8E45-A1F1-16E1E32D9D39}" destId="{7659903C-EA2E-F742-8931-25BB1336CE5C}" srcOrd="0" destOrd="0" presId="urn:microsoft.com/office/officeart/2008/layout/HorizontalMultiLevelHierarchy"/>
    <dgm:cxn modelId="{AB0CFF97-D644-8D47-8F62-A19A21903B39}" type="presParOf" srcId="{4F960669-85E0-8E45-A1F1-16E1E32D9D39}" destId="{53493A7D-092C-FF4A-A86D-00192B495FEE}" srcOrd="1" destOrd="0" presId="urn:microsoft.com/office/officeart/2008/layout/HorizontalMultiLevelHierarchy"/>
    <dgm:cxn modelId="{C17BE137-FD72-8E49-BFD3-CB59D4C6BCBF}" type="presParOf" srcId="{53493A7D-092C-FF4A-A86D-00192B495FEE}" destId="{22AFC51A-2ACE-FC4D-BEC3-7A9F58724BF4}" srcOrd="0" destOrd="0" presId="urn:microsoft.com/office/officeart/2008/layout/HorizontalMultiLevelHierarchy"/>
    <dgm:cxn modelId="{AC0D0362-76FD-FE4D-81B5-38C2C22CB794}" type="presParOf" srcId="{22AFC51A-2ACE-FC4D-BEC3-7A9F58724BF4}" destId="{38C7B7FA-1A06-D248-81A1-7673EE284FAB}" srcOrd="0" destOrd="0" presId="urn:microsoft.com/office/officeart/2008/layout/HorizontalMultiLevelHierarchy"/>
    <dgm:cxn modelId="{92824503-544A-CE42-949B-072C7C4A9C19}" type="presParOf" srcId="{53493A7D-092C-FF4A-A86D-00192B495FEE}" destId="{75166DE2-C674-1142-AE91-DA5962FFC2CD}" srcOrd="1" destOrd="0" presId="urn:microsoft.com/office/officeart/2008/layout/HorizontalMultiLevelHierarchy"/>
    <dgm:cxn modelId="{6E658B07-E780-F444-A571-2561723CA622}" type="presParOf" srcId="{75166DE2-C674-1142-AE91-DA5962FFC2CD}" destId="{82ED182D-DFF6-9848-92C2-13D49019617E}" srcOrd="0" destOrd="0" presId="urn:microsoft.com/office/officeart/2008/layout/HorizontalMultiLevelHierarchy"/>
    <dgm:cxn modelId="{0BF3D5FE-0BF0-724D-B62E-4AA99292C420}" type="presParOf" srcId="{75166DE2-C674-1142-AE91-DA5962FFC2CD}" destId="{1C57D96E-53F3-C145-9CEE-9B0AA81E9511}" srcOrd="1" destOrd="0" presId="urn:microsoft.com/office/officeart/2008/layout/HorizontalMultiLevelHierarchy"/>
    <dgm:cxn modelId="{4445E1BA-7693-F740-946D-3221D34FCD59}" type="presParOf" srcId="{53493A7D-092C-FF4A-A86D-00192B495FEE}" destId="{9A71DD82-E91E-4241-90B5-2C7FDD834874}" srcOrd="2" destOrd="0" presId="urn:microsoft.com/office/officeart/2008/layout/HorizontalMultiLevelHierarchy"/>
    <dgm:cxn modelId="{1B8C5B0B-6DC5-D243-BCF8-74484ACE867B}" type="presParOf" srcId="{9A71DD82-E91E-4241-90B5-2C7FDD834874}" destId="{61815BD9-3347-BA4B-83EE-A593EA1EE767}" srcOrd="0" destOrd="0" presId="urn:microsoft.com/office/officeart/2008/layout/HorizontalMultiLevelHierarchy"/>
    <dgm:cxn modelId="{00C6BD0C-B2D5-D948-8175-767555C487DE}" type="presParOf" srcId="{53493A7D-092C-FF4A-A86D-00192B495FEE}" destId="{0E336371-CF01-AD4B-ABC0-53CE12E07BBE}" srcOrd="3" destOrd="0" presId="urn:microsoft.com/office/officeart/2008/layout/HorizontalMultiLevelHierarchy"/>
    <dgm:cxn modelId="{6165F6E2-1127-7C46-BACA-E51E41E8483D}" type="presParOf" srcId="{0E336371-CF01-AD4B-ABC0-53CE12E07BBE}" destId="{78FBFF4D-4D90-774D-9001-CD7B720AFE53}" srcOrd="0" destOrd="0" presId="urn:microsoft.com/office/officeart/2008/layout/HorizontalMultiLevelHierarchy"/>
    <dgm:cxn modelId="{0E6D5479-9ECD-FF42-B365-B674F882831E}" type="presParOf" srcId="{0E336371-CF01-AD4B-ABC0-53CE12E07BBE}" destId="{168D7CB1-ED99-034E-857F-9DC8D8C3E4DD}" srcOrd="1" destOrd="0" presId="urn:microsoft.com/office/officeart/2008/layout/HorizontalMultiLevelHierarchy"/>
    <dgm:cxn modelId="{1BF2E39F-16D0-8D4A-886F-995532470612}" type="presParOf" srcId="{53493A7D-092C-FF4A-A86D-00192B495FEE}" destId="{14DE09F0-6062-AC44-BBC6-DAFC16730C4C}" srcOrd="4" destOrd="0" presId="urn:microsoft.com/office/officeart/2008/layout/HorizontalMultiLevelHierarchy"/>
    <dgm:cxn modelId="{74ADCBC2-6481-244E-A8ED-78A86C0CB373}" type="presParOf" srcId="{14DE09F0-6062-AC44-BBC6-DAFC16730C4C}" destId="{D98C68E8-343C-A149-83D1-C0E088189686}" srcOrd="0" destOrd="0" presId="urn:microsoft.com/office/officeart/2008/layout/HorizontalMultiLevelHierarchy"/>
    <dgm:cxn modelId="{DD9A2B13-A670-E44D-B69F-2E56770C3A0C}" type="presParOf" srcId="{53493A7D-092C-FF4A-A86D-00192B495FEE}" destId="{05DE57C2-DB29-1D44-A0BF-3AEB6DF4133E}" srcOrd="5" destOrd="0" presId="urn:microsoft.com/office/officeart/2008/layout/HorizontalMultiLevelHierarchy"/>
    <dgm:cxn modelId="{17209E51-395B-194F-A8A6-4FF1AA4760EA}" type="presParOf" srcId="{05DE57C2-DB29-1D44-A0BF-3AEB6DF4133E}" destId="{95D1C5B2-F387-8A40-AE23-0316BC255353}" srcOrd="0" destOrd="0" presId="urn:microsoft.com/office/officeart/2008/layout/HorizontalMultiLevelHierarchy"/>
    <dgm:cxn modelId="{F69D2D85-63E7-B64B-B1D6-217048652585}" type="presParOf" srcId="{05DE57C2-DB29-1D44-A0BF-3AEB6DF4133E}" destId="{F3FCA120-7FFB-AA43-ACE6-9E8C951906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9065-4B8F-447A-BBF9-61A11584FDBA}">
      <dsp:nvSpPr>
        <dsp:cNvPr id="0" name=""/>
        <dsp:cNvSpPr/>
      </dsp:nvSpPr>
      <dsp:spPr>
        <a:xfrm>
          <a:off x="0" y="4131768"/>
          <a:ext cx="11379200" cy="135613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Actualmente: cultivadas 731 espécimes (peixes, crustáceos, moluscos, algas, répteis, invertebrados aquáticos, rãs, etc.)</a:t>
          </a:r>
        </a:p>
      </dsp:txBody>
      <dsp:txXfrm>
        <a:off x="0" y="4131768"/>
        <a:ext cx="11379200" cy="732314"/>
      </dsp:txXfrm>
    </dsp:sp>
    <dsp:sp modelId="{C8C6D71E-808E-408E-9A75-D9CF2E91F89B}">
      <dsp:nvSpPr>
        <dsp:cNvPr id="0" name=""/>
        <dsp:cNvSpPr/>
      </dsp:nvSpPr>
      <dsp:spPr>
        <a:xfrm>
          <a:off x="0" y="4836961"/>
          <a:ext cx="5689600" cy="6238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Contribuição de 50.9 % do total de pescado</a:t>
          </a:r>
        </a:p>
      </dsp:txBody>
      <dsp:txXfrm>
        <a:off x="0" y="4836961"/>
        <a:ext cx="5689600" cy="623823"/>
      </dsp:txXfrm>
    </dsp:sp>
    <dsp:sp modelId="{0CF9B98F-5ACA-4985-9C48-75FAAE4DB14A}">
      <dsp:nvSpPr>
        <dsp:cNvPr id="0" name=""/>
        <dsp:cNvSpPr/>
      </dsp:nvSpPr>
      <dsp:spPr>
        <a:xfrm>
          <a:off x="5689600" y="4836961"/>
          <a:ext cx="5689600" cy="6238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Emprega em 22.6 milhões de pessoas</a:t>
          </a:r>
        </a:p>
      </dsp:txBody>
      <dsp:txXfrm>
        <a:off x="5689600" y="4836961"/>
        <a:ext cx="5689600" cy="623823"/>
      </dsp:txXfrm>
    </dsp:sp>
    <dsp:sp modelId="{11D0511D-D3FA-441A-92B0-79842CC2FE6A}">
      <dsp:nvSpPr>
        <dsp:cNvPr id="0" name=""/>
        <dsp:cNvSpPr/>
      </dsp:nvSpPr>
      <dsp:spPr>
        <a:xfrm rot="10800000">
          <a:off x="0" y="2066369"/>
          <a:ext cx="11379200" cy="208574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Produção mundial de 130.9</a:t>
          </a:r>
          <a:r>
            <a:rPr lang="en-US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400" b="0" kern="120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milhões</a:t>
          </a:r>
          <a:r>
            <a:rPr lang="en-US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de </a:t>
          </a:r>
          <a:r>
            <a:rPr lang="en-US" sz="2400" b="0" kern="120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toneladas</a:t>
          </a:r>
          <a:r>
            <a:rPr lang="en-US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</a:t>
          </a: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2022)</a:t>
          </a:r>
        </a:p>
      </dsp:txBody>
      <dsp:txXfrm rot="-10800000">
        <a:off x="0" y="2066369"/>
        <a:ext cx="11379200" cy="732095"/>
      </dsp:txXfrm>
    </dsp:sp>
    <dsp:sp modelId="{B2046023-0D35-4B08-AD52-106772A93965}">
      <dsp:nvSpPr>
        <dsp:cNvPr id="0" name=""/>
        <dsp:cNvSpPr/>
      </dsp:nvSpPr>
      <dsp:spPr>
        <a:xfrm>
          <a:off x="0" y="2798464"/>
          <a:ext cx="11379200" cy="62363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Valor gerado: </a:t>
          </a: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USD 312.8 bilhões</a:t>
          </a:r>
        </a:p>
      </dsp:txBody>
      <dsp:txXfrm>
        <a:off x="0" y="2798464"/>
        <a:ext cx="11379200" cy="623636"/>
      </dsp:txXfrm>
    </dsp:sp>
    <dsp:sp modelId="{BC7FF3A9-5D0C-4665-AEED-844CE3E45C7F}">
      <dsp:nvSpPr>
        <dsp:cNvPr id="0" name=""/>
        <dsp:cNvSpPr/>
      </dsp:nvSpPr>
      <dsp:spPr>
        <a:xfrm rot="10800000">
          <a:off x="0" y="67067"/>
          <a:ext cx="11379200" cy="2085741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>
              <a:latin typeface="+mn-lt"/>
              <a:cs typeface="Arial" panose="020B0604020202020204" pitchFamily="34" charset="0"/>
            </a:rPr>
            <a:t>AQUACULTURA </a:t>
          </a:r>
        </a:p>
      </dsp:txBody>
      <dsp:txXfrm rot="-10800000">
        <a:off x="0" y="67067"/>
        <a:ext cx="11379200" cy="732095"/>
      </dsp:txXfrm>
    </dsp:sp>
    <dsp:sp modelId="{DEE65FEB-2A91-43DC-AA3F-262FB99A23DE}">
      <dsp:nvSpPr>
        <dsp:cNvPr id="0" name=""/>
        <dsp:cNvSpPr/>
      </dsp:nvSpPr>
      <dsp:spPr>
        <a:xfrm>
          <a:off x="0" y="733065"/>
          <a:ext cx="5689600" cy="62363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Sector de produção animal que mais cresce no mundo</a:t>
          </a:r>
        </a:p>
      </dsp:txBody>
      <dsp:txXfrm>
        <a:off x="0" y="733065"/>
        <a:ext cx="5689600" cy="623636"/>
      </dsp:txXfrm>
    </dsp:sp>
    <dsp:sp modelId="{2A81015C-3870-4F7A-A255-5223FF7014DF}">
      <dsp:nvSpPr>
        <dsp:cNvPr id="0" name=""/>
        <dsp:cNvSpPr/>
      </dsp:nvSpPr>
      <dsp:spPr>
        <a:xfrm>
          <a:off x="5689600" y="725351"/>
          <a:ext cx="5689600" cy="63907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Taxa </a:t>
          </a:r>
          <a:r>
            <a:rPr lang="en-US" sz="2400" b="0" kern="120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média</a:t>
          </a:r>
          <a:r>
            <a:rPr lang="en-US" sz="2400" b="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de </a:t>
          </a:r>
          <a:r>
            <a:rPr lang="en-US" sz="2400" b="0" kern="120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crescimento</a:t>
          </a:r>
          <a:r>
            <a:rPr lang="en-US" sz="2400" b="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de </a:t>
          </a:r>
        </a:p>
        <a:p>
          <a:pPr marL="0" lvl="0" indent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5.2 % </a:t>
          </a:r>
          <a:r>
            <a:rPr lang="en-US" sz="2400" b="0" kern="120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ao</a:t>
          </a:r>
          <a:r>
            <a:rPr lang="en-US" sz="2400" b="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400" b="0" kern="1200" dirty="0" err="1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ano</a:t>
          </a:r>
          <a:r>
            <a:rPr lang="en-US" sz="2400" b="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entre 2000-2022 </a:t>
          </a:r>
          <a:endParaRPr lang="pt-BR" sz="2400" b="0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89600" y="725351"/>
        <a:ext cx="5689600" cy="639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E09F0-6062-AC44-BBC6-DAFC16730C4C}">
      <dsp:nvSpPr>
        <dsp:cNvPr id="0" name=""/>
        <dsp:cNvSpPr/>
      </dsp:nvSpPr>
      <dsp:spPr>
        <a:xfrm>
          <a:off x="1810297" y="2283619"/>
          <a:ext cx="569260" cy="108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30" y="0"/>
              </a:lnTo>
              <a:lnTo>
                <a:pt x="284630" y="1084719"/>
              </a:lnTo>
              <a:lnTo>
                <a:pt x="569260" y="10847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64301" y="2795353"/>
        <a:ext cx="61250" cy="61250"/>
      </dsp:txXfrm>
    </dsp:sp>
    <dsp:sp modelId="{9A71DD82-E91E-4241-90B5-2C7FDD834874}">
      <dsp:nvSpPr>
        <dsp:cNvPr id="0" name=""/>
        <dsp:cNvSpPr/>
      </dsp:nvSpPr>
      <dsp:spPr>
        <a:xfrm>
          <a:off x="1810297" y="2237899"/>
          <a:ext cx="569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26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80695" y="2269387"/>
        <a:ext cx="28463" cy="28463"/>
      </dsp:txXfrm>
    </dsp:sp>
    <dsp:sp modelId="{22AFC51A-2ACE-FC4D-BEC3-7A9F58724BF4}">
      <dsp:nvSpPr>
        <dsp:cNvPr id="0" name=""/>
        <dsp:cNvSpPr/>
      </dsp:nvSpPr>
      <dsp:spPr>
        <a:xfrm>
          <a:off x="1810297" y="1198899"/>
          <a:ext cx="569260" cy="1084719"/>
        </a:xfrm>
        <a:custGeom>
          <a:avLst/>
          <a:gdLst/>
          <a:ahLst/>
          <a:cxnLst/>
          <a:rect l="0" t="0" r="0" b="0"/>
          <a:pathLst>
            <a:path>
              <a:moveTo>
                <a:pt x="0" y="1084719"/>
              </a:moveTo>
              <a:lnTo>
                <a:pt x="284630" y="1084719"/>
              </a:lnTo>
              <a:lnTo>
                <a:pt x="284630" y="0"/>
              </a:lnTo>
              <a:lnTo>
                <a:pt x="56926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64301" y="1710633"/>
        <a:ext cx="61250" cy="61250"/>
      </dsp:txXfrm>
    </dsp:sp>
    <dsp:sp modelId="{7659903C-EA2E-F742-8931-25BB1336CE5C}">
      <dsp:nvSpPr>
        <dsp:cNvPr id="0" name=""/>
        <dsp:cNvSpPr/>
      </dsp:nvSpPr>
      <dsp:spPr>
        <a:xfrm rot="16200000">
          <a:off x="-907209" y="1849731"/>
          <a:ext cx="4567238" cy="86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000" b="1" kern="1200" noProof="0">
              <a:solidFill>
                <a:schemeClr val="tx1"/>
              </a:solidFill>
            </a:rPr>
            <a:t>Assegurar</a:t>
          </a:r>
        </a:p>
      </dsp:txBody>
      <dsp:txXfrm>
        <a:off x="-907209" y="1849731"/>
        <a:ext cx="4567238" cy="867775"/>
      </dsp:txXfrm>
    </dsp:sp>
    <dsp:sp modelId="{82ED182D-DFF6-9848-92C2-13D49019617E}">
      <dsp:nvSpPr>
        <dsp:cNvPr id="0" name=""/>
        <dsp:cNvSpPr/>
      </dsp:nvSpPr>
      <dsp:spPr>
        <a:xfrm>
          <a:off x="2379557" y="765012"/>
          <a:ext cx="4406930" cy="867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u="none" kern="1200" noProof="0">
              <a:solidFill>
                <a:schemeClr val="tx1"/>
              </a:solidFill>
            </a:rPr>
            <a:t>Produção sustentável</a:t>
          </a:r>
          <a:endParaRPr lang="pt-PT" sz="2800" kern="1200" noProof="0">
            <a:solidFill>
              <a:schemeClr val="tx1"/>
            </a:solidFill>
          </a:endParaRPr>
        </a:p>
      </dsp:txBody>
      <dsp:txXfrm>
        <a:off x="2379557" y="765012"/>
        <a:ext cx="4406930" cy="867775"/>
      </dsp:txXfrm>
    </dsp:sp>
    <dsp:sp modelId="{78FBFF4D-4D90-774D-9001-CD7B720AFE53}">
      <dsp:nvSpPr>
        <dsp:cNvPr id="0" name=""/>
        <dsp:cNvSpPr/>
      </dsp:nvSpPr>
      <dsp:spPr>
        <a:xfrm>
          <a:off x="2379557" y="1849731"/>
          <a:ext cx="4406930" cy="867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u="none" kern="1200" noProof="0">
              <a:solidFill>
                <a:schemeClr val="tx1"/>
              </a:solidFill>
            </a:rPr>
            <a:t>Qualidade do produto final</a:t>
          </a:r>
          <a:endParaRPr lang="pt-PT" sz="2800" kern="1200" noProof="0">
            <a:solidFill>
              <a:schemeClr val="tx1"/>
            </a:solidFill>
          </a:endParaRPr>
        </a:p>
      </dsp:txBody>
      <dsp:txXfrm>
        <a:off x="2379557" y="1849731"/>
        <a:ext cx="4406930" cy="867775"/>
      </dsp:txXfrm>
    </dsp:sp>
    <dsp:sp modelId="{95D1C5B2-F387-8A40-AE23-0316BC255353}">
      <dsp:nvSpPr>
        <dsp:cNvPr id="0" name=""/>
        <dsp:cNvSpPr/>
      </dsp:nvSpPr>
      <dsp:spPr>
        <a:xfrm>
          <a:off x="2379557" y="2934450"/>
          <a:ext cx="4435080" cy="867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i="0" u="none" kern="1200" noProof="0">
              <a:solidFill>
                <a:schemeClr val="tx1"/>
              </a:solidFill>
            </a:rPr>
            <a:t>Segurança ambiental e alimentar</a:t>
          </a:r>
          <a:endParaRPr lang="pt-PT" sz="2800" kern="1200" noProof="0">
            <a:solidFill>
              <a:schemeClr val="tx1"/>
            </a:solidFill>
          </a:endParaRPr>
        </a:p>
      </dsp:txBody>
      <dsp:txXfrm>
        <a:off x="2379557" y="2934450"/>
        <a:ext cx="4435080" cy="867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8671-1CD1-CD41-85D3-1079E758656C}" type="datetimeFigureOut">
              <a:rPr lang="pt-PT" smtClean="0"/>
              <a:t>21/07/25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7D231-AB3E-F04D-885D-2BA25CF1C8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87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7D231-AB3E-F04D-885D-2BA25CF1C88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356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7D231-AB3E-F04D-885D-2BA25CF1C88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815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DB70-C32B-0E44-9FF4-1F22E9B3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7FE86-9B35-8B40-AC9C-CBD6319D1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843BC-D2DD-FB49-85D2-2846EA0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255E7-A53D-CB46-B15A-70D38F13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7F109-E22C-3A45-AE04-CA58F7C1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7DEF-55B9-4642-B7D3-EB61E727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A603F-8061-6641-AFBF-6342F9FF0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28CB-13C9-E848-81E6-7865D3D9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2E64A-2FD3-0949-9F34-29B603DC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D3B6D-7871-694E-9C9E-850E473F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5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316DB-35FB-8B4A-BA40-4234343F2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91539"/>
            <a:ext cx="2628900" cy="52854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F1489-BBD5-AB4F-A3B5-70BC975F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91539"/>
            <a:ext cx="7734300" cy="5285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A9341-220C-8F46-A214-441D960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21BEE-077B-D24C-83A8-48BAECC9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17A15-603E-1041-B0F5-A613107F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1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1261-DBE8-204E-B519-21A7608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D00F-463F-034D-8AC5-8AA9EFA00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B62F-E100-6B49-B3AF-1B769871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C3F2-0A37-754D-922B-49C05AC6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A81D-70AE-D640-B98B-5ED79801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EC97-EF6A-7C45-BEBB-784FED8D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EFE49-7161-3269-1569-EA28314C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01571-FE9C-DE5A-07BA-3696D3C0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178A7-1D5F-7E84-890B-47AACBD3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BEAEBC0-3746-9CC3-4CE4-2555E3BC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34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2F9F-A92C-DA43-B11F-93D3E2D9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B881-A82B-B341-95B8-5B9DE926C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6C93-4210-A248-AB4A-E8D5C51B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756-368D-AA47-AF3D-6B192D53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521ED-D00C-DD41-9AB9-B08EB77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F5CC5-B2AB-4C4A-BEBA-22BCF10C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CCB9-F6C2-8F43-98FD-759238E3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770A-A8E5-3741-919A-FDC0B9D42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E2F8B-C3F2-0940-BCB4-D34F0147C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A89FA-F1E9-0847-BF86-EE7639CA5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1F92C-DF95-C346-B4CB-FA9FDE0F5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40B02-6641-2B4C-B6D7-DD1342E4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5BC26-FF00-FA44-A9A2-5D77EDD6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001C1-3BFA-5C46-BB06-D9DBC801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7985-FA2C-BB42-AEA9-D438DB3A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61470-871F-D442-98E2-4DEFB5AB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35253-55FA-C449-83F7-58D5673A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266CA-1912-B24F-92E1-8EE63DB3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8804A-C23D-F64F-AACA-6768FD76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45CED-1DA9-2341-8ABF-EE81FE7C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770C9-C055-024F-9E21-9BFDD41D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5DBA-F08A-314D-A9D9-D2E48CA4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196E9-8E44-3340-91DD-75227669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4F7F1-2D54-754A-8D2E-1B8C73B27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23913-EE62-7241-B2B3-0CD85305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C9961-41BA-CD4F-B42D-8860D165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E33B8-7BA1-ED43-BE4F-F89FBF7C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E79F-675F-C64A-B375-190E730F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19824-40AA-3145-B13E-7DE3B901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88090-D74C-D44B-A066-6CE4033C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ACE64-D170-C84F-A8A4-6B5023E2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691-4E4D-0A4A-8968-0DF6E4BFD0E2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31A1B-7BE1-EA4F-9678-C65A78BC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3E006-1638-0442-8972-3C29547A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5EF9-420B-0C49-B82C-53BD48D4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681016-24D9-6048-B5BA-9D40F9F27C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417" y="0"/>
            <a:ext cx="12175744" cy="68488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30BE8-28B5-E54C-9754-2849D670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774"/>
            <a:ext cx="10515600" cy="78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BFC0E-A130-6F40-9926-FF4A8F42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1332"/>
            <a:ext cx="10515600" cy="456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80FC5-9D5F-0545-BFD2-0EE0CB442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17909"/>
            <a:ext cx="2658035" cy="25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0691-4E4D-0A4A-8968-0DF6E4BFD0E2}" type="datetimeFigureOut">
              <a:rPr lang="en-US" smtClean="0"/>
              <a:pPr/>
              <a:t>7/21/25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36CCF-5673-5948-9C0A-E0078D568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9509" y="6428666"/>
            <a:ext cx="4114800" cy="25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DFD63-A2AC-4744-9447-C81BC87E0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4074"/>
            <a:ext cx="2743200" cy="25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5EF9-420B-0C49-B82C-53BD48D43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520A6-4CC0-8695-37AD-E97AC583B305}"/>
              </a:ext>
            </a:extLst>
          </p:cNvPr>
          <p:cNvSpPr/>
          <p:nvPr userDrawn="1"/>
        </p:nvSpPr>
        <p:spPr>
          <a:xfrm>
            <a:off x="2115127" y="174965"/>
            <a:ext cx="1089891" cy="48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DCD93F6-30A9-4624-6993-CEBBF62D8B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39892" y="240012"/>
            <a:ext cx="1747016" cy="3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6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System Font Regular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9" name="Picture 8" descr="A white cover with colorful triangles&#10;&#10;Description automatically generated">
            <a:extLst>
              <a:ext uri="{FF2B5EF4-FFF2-40B4-BE49-F238E27FC236}">
                <a16:creationId xmlns:a16="http://schemas.microsoft.com/office/drawing/2014/main" id="{9E9D99FB-2C8B-0AB3-30F2-F385BC737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B442-5A37-650D-6921-676FEFC5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noProof="0" err="1"/>
              <a:t>Objectivo</a:t>
            </a:r>
            <a:r>
              <a:rPr lang="pt-PT" noProof="0"/>
              <a:t> da Sanidade Aquícola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4D885C-E192-B708-817C-26D7E020618D}"/>
              </a:ext>
            </a:extLst>
          </p:cNvPr>
          <p:cNvGrpSpPr/>
          <p:nvPr/>
        </p:nvGrpSpPr>
        <p:grpSpPr>
          <a:xfrm>
            <a:off x="16962" y="2018012"/>
            <a:ext cx="7416000" cy="3312000"/>
            <a:chOff x="838200" y="1761332"/>
            <a:chExt cx="7772400" cy="32760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1FDDF4-62BB-9BFC-8F3A-59F21672E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761332"/>
              <a:ext cx="7772400" cy="327603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03CDF1-A4FA-AF14-0588-8F8864D40693}"/>
                </a:ext>
              </a:extLst>
            </p:cNvPr>
            <p:cNvSpPr txBox="1"/>
            <p:nvPr/>
          </p:nvSpPr>
          <p:spPr>
            <a:xfrm>
              <a:off x="1698172" y="4045128"/>
              <a:ext cx="1509486" cy="46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rtlCol="0">
              <a:spAutoFit/>
            </a:bodyPr>
            <a:lstStyle/>
            <a:p>
              <a:endParaRPr lang="pt-PT"/>
            </a:p>
          </p:txBody>
        </p:sp>
      </p:grpSp>
      <p:pic>
        <p:nvPicPr>
          <p:cNvPr id="10" name="Picture 9" descr="A person holding a fish&#10;&#10;AI-generated content may be incorrect.">
            <a:extLst>
              <a:ext uri="{FF2B5EF4-FFF2-40B4-BE49-F238E27FC236}">
                <a16:creationId xmlns:a16="http://schemas.microsoft.com/office/drawing/2014/main" id="{02A41427-2F3C-7306-C584-0AFBA454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962" y="2169737"/>
            <a:ext cx="4519887" cy="30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BB31CE-F513-CFB1-34D6-365CF43BBF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" y="1396365"/>
          <a:ext cx="7757160" cy="456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pile of shrimps in hands&#10;&#10;AI-generated content may be incorrect.">
            <a:extLst>
              <a:ext uri="{FF2B5EF4-FFF2-40B4-BE49-F238E27FC236}">
                <a16:creationId xmlns:a16="http://schemas.microsoft.com/office/drawing/2014/main" id="{BABBC7B2-4C7C-6EAE-C93B-A8344CD2D8D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988" y="1898650"/>
            <a:ext cx="4598671" cy="34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63AA-B9C9-B2F6-2DA8-8FB63CE1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451"/>
            <a:ext cx="10515600" cy="787409"/>
          </a:xfrm>
        </p:spPr>
        <p:txBody>
          <a:bodyPr/>
          <a:lstStyle/>
          <a:p>
            <a:pPr algn="ctr"/>
            <a:r>
              <a:rPr lang="en-US"/>
              <a:t>﻿</a:t>
            </a:r>
            <a:r>
              <a:rPr lang="en-US" err="1"/>
              <a:t>Importância</a:t>
            </a:r>
            <a:r>
              <a:rPr lang="en-US"/>
              <a:t> da </a:t>
            </a:r>
            <a:r>
              <a:rPr lang="en-US" err="1"/>
              <a:t>Sanidade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Aquacultura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F027-5B54-26CC-1A77-AA25A991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8957"/>
            <a:ext cx="10515600" cy="4217894"/>
          </a:xfrm>
        </p:spPr>
        <p:txBody>
          <a:bodyPr>
            <a:normAutofit/>
          </a:bodyPr>
          <a:lstStyle/>
          <a:p>
            <a:r>
              <a:rPr lang="pt-PT" kern="0" noProof="0" dirty="0">
                <a:solidFill>
                  <a:srgbClr val="0070C0"/>
                </a:solidFill>
                <a:ea typeface="Times New Roman" panose="02020603050405020304" pitchFamily="18" charset="0"/>
              </a:rPr>
              <a:t>M</a:t>
            </a:r>
            <a:r>
              <a:rPr lang="pt-PT" kern="0" noProof="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anutenção da biodiversidade</a:t>
            </a:r>
            <a:endParaRPr lang="pt-PT" kern="0" noProof="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lvl="1"/>
            <a:r>
              <a:rPr lang="pt-PT" kern="0" noProof="0" dirty="0">
                <a:effectLst/>
                <a:ea typeface="Times New Roman" panose="02020603050405020304" pitchFamily="18" charset="0"/>
              </a:rPr>
              <a:t>Doenças em organismos aquáticos podem se espalhar rapidamente, </a:t>
            </a:r>
            <a:r>
              <a:rPr lang="pt-PT" kern="0" noProof="0" dirty="0" err="1">
                <a:effectLst/>
                <a:ea typeface="Times New Roman" panose="02020603050405020304" pitchFamily="18" charset="0"/>
              </a:rPr>
              <a:t>afectando</a:t>
            </a:r>
            <a:r>
              <a:rPr lang="pt-PT" kern="0" noProof="0" dirty="0">
                <a:effectLst/>
                <a:ea typeface="Times New Roman" panose="02020603050405020304" pitchFamily="18" charset="0"/>
              </a:rPr>
              <a:t> não apenas a produção local, mas também a saúde dos ecossistemas aquáticos</a:t>
            </a:r>
            <a:r>
              <a:rPr lang="pt-PT" kern="0" noProof="0" dirty="0">
                <a:ea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pt-PT" kern="0" noProof="0" dirty="0">
              <a:ea typeface="Times New Roman" panose="02020603050405020304" pitchFamily="18" charset="0"/>
            </a:endParaRPr>
          </a:p>
          <a:p>
            <a:r>
              <a:rPr lang="pt-PT" kern="0" noProof="0" dirty="0">
                <a:solidFill>
                  <a:srgbClr val="0070C0"/>
                </a:solidFill>
              </a:rPr>
              <a:t>Fundamental para o </a:t>
            </a:r>
            <a:r>
              <a:rPr lang="pt-PT" b="0" i="0" u="none" strike="noStrike" noProof="0" dirty="0">
                <a:solidFill>
                  <a:srgbClr val="0070C0"/>
                </a:solidFill>
                <a:effectLst/>
              </a:rPr>
              <a:t>ecossistema aquático </a:t>
            </a:r>
          </a:p>
          <a:p>
            <a:pPr lvl="1"/>
            <a:r>
              <a:rPr lang="pt-PT" noProof="0" dirty="0">
                <a:solidFill>
                  <a:srgbClr val="001D35"/>
                </a:solidFill>
              </a:rPr>
              <a:t>P</a:t>
            </a:r>
            <a:r>
              <a:rPr lang="pt-PT" b="0" i="0" u="none" strike="noStrike" noProof="0" dirty="0">
                <a:solidFill>
                  <a:srgbClr val="001D35"/>
                </a:solidFill>
                <a:effectLst/>
              </a:rPr>
              <a:t>rotege a saúde dos animais cultivados, previne, controla e erradica doenças.</a:t>
            </a:r>
          </a:p>
          <a:p>
            <a:pPr lvl="1"/>
            <a:r>
              <a:rPr lang="pt-PT" b="0" i="0" u="none" strike="noStrike" noProof="0" dirty="0">
                <a:solidFill>
                  <a:srgbClr val="000000"/>
                </a:solidFill>
                <a:effectLst/>
              </a:rPr>
              <a:t>Doenças podem forçar o descarte de animais mortos ou doentes no meio ambiente, causando impactos negativos. </a:t>
            </a:r>
            <a:endParaRPr lang="pt-PT" b="0" i="0" u="none" strike="noStrike" noProof="0" dirty="0">
              <a:solidFill>
                <a:srgbClr val="001D35"/>
              </a:solidFill>
              <a:effectLst/>
            </a:endParaRPr>
          </a:p>
          <a:p>
            <a:pPr lvl="1"/>
            <a:endParaRPr lang="en-GB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00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0B3D-5755-929D-82F8-FE9AA388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599"/>
            <a:ext cx="10515600" cy="5235930"/>
          </a:xfrm>
        </p:spPr>
        <p:txBody>
          <a:bodyPr>
            <a:normAutofit/>
          </a:bodyPr>
          <a:lstStyle/>
          <a:p>
            <a:r>
              <a:rPr lang="pt-PT" b="0" i="0" u="none" strike="noStrike" noProof="0" dirty="0">
                <a:solidFill>
                  <a:srgbClr val="0070C0"/>
                </a:solidFill>
                <a:effectLst/>
              </a:rPr>
              <a:t>Melhora o bem-estar animal</a:t>
            </a:r>
          </a:p>
          <a:p>
            <a:pPr lvl="1"/>
            <a:r>
              <a:rPr lang="pt-PT" b="0" i="0" u="none" strike="noStrike" noProof="0" dirty="0">
                <a:solidFill>
                  <a:srgbClr val="000000"/>
                </a:solidFill>
                <a:effectLst/>
              </a:rPr>
              <a:t>Manter boas condições sanitárias favorece o crescimento saudável, melhorando os índices zootécnicos (como taxa de conversão alimentar, crescimento e sobrevivência).</a:t>
            </a:r>
          </a:p>
          <a:p>
            <a:pPr lvl="1"/>
            <a:endParaRPr lang="pt-PT" b="0" i="0" u="none" strike="noStrike" noProof="0" dirty="0">
              <a:solidFill>
                <a:srgbClr val="000000"/>
              </a:solidFill>
              <a:effectLst/>
            </a:endParaRPr>
          </a:p>
          <a:p>
            <a:r>
              <a:rPr lang="pt-PT" noProof="0" dirty="0">
                <a:solidFill>
                  <a:srgbClr val="0070C0"/>
                </a:solidFill>
              </a:rPr>
              <a:t>Controle de Zoonoses</a:t>
            </a:r>
          </a:p>
          <a:p>
            <a:pPr lvl="1"/>
            <a:r>
              <a:rPr lang="pt-PT" b="0" i="0" u="none" strike="noStrike" noProof="0" dirty="0">
                <a:solidFill>
                  <a:srgbClr val="000000"/>
                </a:solidFill>
                <a:effectLst/>
              </a:rPr>
              <a:t>Algumas doenças podem ser transmitidas dos animais aquáticos para os humanos. Um bom maneio sanitário ajuda a monitorar e controlar esses riscos.</a:t>
            </a:r>
          </a:p>
          <a:p>
            <a:pPr marL="457200" lvl="1" indent="0">
              <a:buNone/>
            </a:pPr>
            <a:endParaRPr lang="pt-PT" b="0" i="0" u="none" strike="noStrike" noProof="0" dirty="0">
              <a:solidFill>
                <a:srgbClr val="000000"/>
              </a:solidFill>
              <a:effectLst/>
            </a:endParaRPr>
          </a:p>
          <a:p>
            <a:r>
              <a:rPr lang="pt-PT" i="0" u="none" strike="noStrike" noProof="0" dirty="0">
                <a:solidFill>
                  <a:srgbClr val="0070C0"/>
                </a:solidFill>
                <a:effectLst/>
              </a:rPr>
              <a:t>Redução do uso de medicamentos</a:t>
            </a:r>
          </a:p>
          <a:p>
            <a:pPr lvl="1"/>
            <a:r>
              <a:rPr lang="pt-PT" dirty="0">
                <a:solidFill>
                  <a:srgbClr val="000000"/>
                </a:solidFill>
              </a:rPr>
              <a:t>Diminui </a:t>
            </a:r>
            <a:r>
              <a:rPr lang="pt-PT" b="0" i="0" u="none" strike="noStrike" noProof="0" dirty="0">
                <a:solidFill>
                  <a:srgbClr val="000000"/>
                </a:solidFill>
                <a:effectLst/>
              </a:rPr>
              <a:t>a necessidade de antibióticos e outros medicamentos, evitando o desenvolvimento de resistência microbiana e a contaminação ambiental.</a:t>
            </a:r>
          </a:p>
          <a:p>
            <a:pPr lvl="1"/>
            <a:endParaRPr lang="pt-PT" noProof="0" dirty="0">
              <a:solidFill>
                <a:srgbClr val="0070C0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84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CCC7-DE7D-5E4C-5BAB-4336C246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5106572"/>
          </a:xfrm>
        </p:spPr>
        <p:txBody>
          <a:bodyPr>
            <a:normAutofit/>
          </a:bodyPr>
          <a:lstStyle/>
          <a:p>
            <a:r>
              <a:rPr lang="pt-PT" noProof="0" dirty="0">
                <a:solidFill>
                  <a:srgbClr val="0070C0"/>
                </a:solidFill>
                <a:effectLst/>
              </a:rPr>
              <a:t>Aumenta a eficiência produtiva e valorização do produto</a:t>
            </a:r>
            <a:endParaRPr lang="pt-PT" noProof="0" dirty="0"/>
          </a:p>
          <a:p>
            <a:pPr lvl="1"/>
            <a:r>
              <a:rPr lang="pt-PT" b="0" i="0" u="none" strike="noStrike" noProof="0" dirty="0">
                <a:solidFill>
                  <a:srgbClr val="001D35"/>
                </a:solidFill>
                <a:effectLst/>
              </a:rPr>
              <a:t>Diminui as </a:t>
            </a:r>
            <a:r>
              <a:rPr lang="pt-PT" noProof="0" dirty="0">
                <a:solidFill>
                  <a:srgbClr val="001D35"/>
                </a:solidFill>
              </a:rPr>
              <a:t>p</a:t>
            </a:r>
            <a:r>
              <a:rPr lang="pt-PT" b="0" i="0" u="none" strike="noStrike" noProof="0" dirty="0">
                <a:solidFill>
                  <a:srgbClr val="001D35"/>
                </a:solidFill>
                <a:effectLst/>
              </a:rPr>
              <a:t>erdas e custos de produção;</a:t>
            </a:r>
          </a:p>
          <a:p>
            <a:pPr lvl="1"/>
            <a:r>
              <a:rPr lang="pt-PT" b="0" i="0" u="none" strike="noStrike" noProof="0" dirty="0">
                <a:solidFill>
                  <a:srgbClr val="001D35"/>
                </a:solidFill>
                <a:effectLst/>
              </a:rPr>
              <a:t>Permite alcançar as metas de ganhos;</a:t>
            </a:r>
            <a:endParaRPr lang="pt-PT" noProof="0" dirty="0">
              <a:solidFill>
                <a:srgbClr val="001D35"/>
              </a:solidFill>
            </a:endParaRPr>
          </a:p>
          <a:p>
            <a:pPr lvl="1"/>
            <a:r>
              <a:rPr lang="pt-PT" noProof="0" dirty="0"/>
              <a:t>Melhora a credibilidade do negócio e a satisfação dos clientes;</a:t>
            </a:r>
          </a:p>
          <a:p>
            <a:pPr lvl="1"/>
            <a:r>
              <a:rPr lang="pt-PT" dirty="0">
                <a:solidFill>
                  <a:srgbClr val="000000"/>
                </a:solidFill>
              </a:rPr>
              <a:t>Permite </a:t>
            </a:r>
            <a:r>
              <a:rPr lang="pt-PT" b="0" i="0" u="none" strike="noStrike" noProof="0" dirty="0">
                <a:solidFill>
                  <a:srgbClr val="000000"/>
                </a:solidFill>
                <a:effectLst/>
              </a:rPr>
              <a:t>melhores resultados comerciais, atendendo às exigências do mercado nacional e internacional, especialmente em exportações.</a:t>
            </a:r>
          </a:p>
          <a:p>
            <a:pPr marL="457200" lvl="1" indent="0">
              <a:buNone/>
            </a:pPr>
            <a:endParaRPr lang="pt-PT" noProof="0" dirty="0"/>
          </a:p>
          <a:p>
            <a:r>
              <a:rPr lang="pt-PT" kern="0" noProof="0" dirty="0">
                <a:solidFill>
                  <a:srgbClr val="0070C0"/>
                </a:solidFill>
                <a:ea typeface="Times New Roman" panose="02020603050405020304" pitchFamily="18" charset="0"/>
              </a:rPr>
              <a:t>S</a:t>
            </a:r>
            <a:r>
              <a:rPr lang="pt-PT" kern="0" noProof="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egurança alimentar</a:t>
            </a:r>
          </a:p>
          <a:p>
            <a:pPr lvl="1"/>
            <a:r>
              <a:rPr lang="pt-PT" kern="0" dirty="0">
                <a:effectLst/>
                <a:ea typeface="Times New Roman" panose="02020603050405020304" pitchFamily="18" charset="0"/>
              </a:rPr>
              <a:t> </a:t>
            </a:r>
            <a:r>
              <a:rPr lang="pt-PT" b="0" i="0" u="none" strike="noStrike" dirty="0">
                <a:solidFill>
                  <a:srgbClr val="000000"/>
                </a:solidFill>
                <a:effectLst/>
              </a:rPr>
              <a:t>Animais aquáticos saudáveis resultam em produtos de melhor qualidade para o consumo humano;</a:t>
            </a:r>
          </a:p>
          <a:p>
            <a:pPr lvl="1"/>
            <a:r>
              <a:rPr lang="pt-PT" kern="0" dirty="0">
                <a:effectLst/>
                <a:ea typeface="Times New Roman" panose="02020603050405020304" pitchFamily="18" charset="0"/>
              </a:rPr>
              <a:t>Portanto, práticas de maneio sanitário adequadas são essenciais para garantir a competitividade no sector.</a:t>
            </a:r>
            <a:r>
              <a:rPr lang="pt-PT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5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0C80-6EDE-CDB8-9E18-72392CAD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Impacto das Doenças na Aquacultura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F673-82E2-8DCF-D426-EBE2E1DE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457"/>
            <a:ext cx="10515600" cy="4567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💸</a:t>
            </a:r>
            <a:r>
              <a:rPr lang="pt-PT" b="1"/>
              <a:t>Impactos Econômicos</a:t>
            </a:r>
          </a:p>
          <a:p>
            <a:pPr lvl="1"/>
            <a:r>
              <a:rPr lang="pt-PT">
                <a:solidFill>
                  <a:srgbClr val="0070C0"/>
                </a:solidFill>
              </a:rPr>
              <a:t>Perdas financeiras: </a:t>
            </a:r>
            <a:r>
              <a:rPr lang="pt-PT"/>
              <a:t>Mortalidades em massa podem gerar prejuízos milionários.</a:t>
            </a:r>
          </a:p>
          <a:p>
            <a:pPr lvl="2"/>
            <a:r>
              <a:rPr lang="pt-PT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Estimativas sugerem perdas anuais de cerca de 10 bilhões de dólares em receitas por causa de doenças infeciosas. </a:t>
            </a:r>
            <a:endParaRPr lang="pt-PT">
              <a:solidFill>
                <a:srgbClr val="FF0000"/>
              </a:solidFill>
            </a:endParaRPr>
          </a:p>
          <a:p>
            <a:pPr lvl="1"/>
            <a:r>
              <a:rPr lang="pt-PT">
                <a:solidFill>
                  <a:srgbClr val="0070C0"/>
                </a:solidFill>
              </a:rPr>
              <a:t>Custos com tratamento</a:t>
            </a:r>
            <a:r>
              <a:rPr lang="pt-PT"/>
              <a:t>: Uso de antibióticos, vacinas e outros medicamentos eleva os custos operacionais.</a:t>
            </a:r>
          </a:p>
          <a:p>
            <a:pPr lvl="1"/>
            <a:r>
              <a:rPr lang="pt-PT">
                <a:solidFill>
                  <a:srgbClr val="0070C0"/>
                </a:solidFill>
              </a:rPr>
              <a:t>Redução na qualidade do produto</a:t>
            </a:r>
            <a:r>
              <a:rPr lang="pt-PT"/>
              <a:t>: Produtos contaminados ou com resíduos de medicamentos podem ser rejeitados por mercados, especialmente os internacionais.</a:t>
            </a:r>
          </a:p>
          <a:p>
            <a:pPr lvl="1"/>
            <a:r>
              <a:rPr lang="pt-PT">
                <a:solidFill>
                  <a:srgbClr val="0070C0"/>
                </a:solidFill>
              </a:rPr>
              <a:t>Desvalorização de produto</a:t>
            </a:r>
            <a:r>
              <a:rPr lang="pt-PT"/>
              <a:t>: Animais doentes ou com má aparência têm menor valor de mercado.</a:t>
            </a:r>
          </a:p>
        </p:txBody>
      </p:sp>
    </p:spTree>
    <p:extLst>
      <p:ext uri="{BB962C8B-B14F-4D97-AF65-F5344CB8AC3E}">
        <p14:creationId xmlns:p14="http://schemas.microsoft.com/office/powerpoint/2010/main" val="55475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7C60-B13A-E40F-0C8B-8BB53E50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822"/>
            <a:ext cx="10515600" cy="5367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🔬 </a:t>
            </a:r>
            <a:r>
              <a:rPr lang="pt-PT" b="1" noProof="1"/>
              <a:t>Impactos </a:t>
            </a:r>
            <a:r>
              <a:rPr lang="pt-PT" b="1" i="0" u="none" strike="noStrike" noProof="1">
                <a:solidFill>
                  <a:srgbClr val="000000"/>
                </a:solidFill>
                <a:effectLst/>
              </a:rPr>
              <a:t>na Produção </a:t>
            </a:r>
            <a:endParaRPr lang="pt-PT" b="1" noProof="1"/>
          </a:p>
          <a:p>
            <a:pPr lvl="1"/>
            <a:r>
              <a:rPr lang="pt-PT" noProof="1">
                <a:solidFill>
                  <a:srgbClr val="0070C0"/>
                </a:solidFill>
              </a:rPr>
              <a:t>Redução no crescimento</a:t>
            </a:r>
            <a:r>
              <a:rPr lang="pt-PT" noProof="1"/>
              <a:t>: Doenças prejudicam o crescimento e a conversão alimentar.</a:t>
            </a:r>
          </a:p>
          <a:p>
            <a:pPr lvl="1"/>
            <a:r>
              <a:rPr lang="pt-PT" noProof="1">
                <a:solidFill>
                  <a:srgbClr val="0070C0"/>
                </a:solidFill>
              </a:rPr>
              <a:t>Problemas reprodutivos</a:t>
            </a:r>
            <a:r>
              <a:rPr lang="pt-PT" noProof="1"/>
              <a:t>: Algumas infecções afectam a fertilidade e o sucesso reprodutivo dos animais cultivados.</a:t>
            </a:r>
          </a:p>
          <a:p>
            <a:pPr lvl="1"/>
            <a:r>
              <a:rPr lang="pt-PT" noProof="1">
                <a:solidFill>
                  <a:srgbClr val="0070C0"/>
                </a:solidFill>
              </a:rPr>
              <a:t>Resistência a Antibióticos</a:t>
            </a:r>
            <a:r>
              <a:rPr lang="pt-PT" noProof="1"/>
              <a:t>: Uso excessivo de antibióticos pode gerar cepas resistentes.</a:t>
            </a:r>
          </a:p>
          <a:p>
            <a:pPr lvl="1"/>
            <a:r>
              <a:rPr lang="pt-PT" i="0" u="none" strike="noStrike" noProof="1">
                <a:solidFill>
                  <a:srgbClr val="0070C0"/>
                </a:solidFill>
                <a:effectLst/>
              </a:rPr>
              <a:t>Mortalidades em larga escala</a:t>
            </a:r>
            <a:r>
              <a:rPr lang="pt-PT" b="0" i="0" u="none" strike="noStrike" noProof="1">
                <a:solidFill>
                  <a:srgbClr val="000000"/>
                </a:solidFill>
                <a:effectLst/>
              </a:rPr>
              <a:t>: Algumas doenças, como a mancha branca em camarões, causam perdas de até 100% de um lote.</a:t>
            </a:r>
          </a:p>
          <a:p>
            <a:pPr lvl="1"/>
            <a:r>
              <a:rPr lang="pt-PT" i="0" u="none" strike="noStrike" noProof="1">
                <a:solidFill>
                  <a:srgbClr val="0070C0"/>
                </a:solidFill>
                <a:effectLst/>
              </a:rPr>
              <a:t>Quarentenas e restrições</a:t>
            </a:r>
            <a:r>
              <a:rPr lang="pt-PT" b="0" i="0" u="none" strike="noStrike" noProof="1">
                <a:solidFill>
                  <a:srgbClr val="000000"/>
                </a:solidFill>
                <a:effectLst/>
              </a:rPr>
              <a:t>: Áreas afectadas podem ter a produção suspensa ou restrições sanitárias impostas pelas Autoridade</a:t>
            </a:r>
            <a:r>
              <a:rPr lang="pt-PT" noProof="1">
                <a:solidFill>
                  <a:srgbClr val="000000"/>
                </a:solidFill>
              </a:rPr>
              <a:t>s Competentes</a:t>
            </a:r>
            <a:r>
              <a:rPr lang="pt-PT" b="0" i="0" u="none" strike="noStrike" noProof="1">
                <a:solidFill>
                  <a:srgbClr val="000000"/>
                </a:solidFill>
                <a:effectLst/>
              </a:rPr>
              <a:t>.</a:t>
            </a:r>
          </a:p>
          <a:p>
            <a:pPr lvl="1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344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13F8-A05B-1086-A7AF-DE414C57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0071"/>
            <a:ext cx="10515600" cy="5660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🌍 </a:t>
            </a:r>
            <a:r>
              <a:rPr lang="pt-PT" b="1" dirty="0"/>
              <a:t>Impactos Ambientais</a:t>
            </a:r>
          </a:p>
          <a:p>
            <a:pPr lvl="1"/>
            <a:r>
              <a:rPr lang="pt-PT" dirty="0">
                <a:solidFill>
                  <a:srgbClr val="0070C0"/>
                </a:solidFill>
              </a:rPr>
              <a:t>Disseminação para o ambiente natural</a:t>
            </a:r>
            <a:r>
              <a:rPr lang="pt-PT" dirty="0"/>
              <a:t>: Patógenos podem escapar das unidades produtivas e afectar populações selvagens.</a:t>
            </a:r>
          </a:p>
          <a:p>
            <a:pPr lvl="1"/>
            <a:r>
              <a:rPr lang="pt-PT" dirty="0">
                <a:solidFill>
                  <a:srgbClr val="0070C0"/>
                </a:solidFill>
              </a:rPr>
              <a:t>Poluição química</a:t>
            </a:r>
            <a:r>
              <a:rPr lang="pt-PT" dirty="0"/>
              <a:t>: Resíduos de medicamentos podem contaminar o ambiente aquático.</a:t>
            </a:r>
          </a:p>
          <a:p>
            <a:pPr lvl="1"/>
            <a:r>
              <a:rPr lang="pt-PT" dirty="0">
                <a:solidFill>
                  <a:srgbClr val="0070C0"/>
                </a:solidFill>
              </a:rPr>
              <a:t>Desequilíbrio ecológico</a:t>
            </a:r>
            <a:r>
              <a:rPr lang="pt-PT" dirty="0"/>
              <a:t>: A introdução de novas espécies ou a movimentação de animais entre regiões pode levar à introdução de doenças exóticas.</a:t>
            </a:r>
          </a:p>
          <a:p>
            <a:pPr marL="457200" lvl="1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🧑‍🌾 </a:t>
            </a:r>
            <a:r>
              <a:rPr lang="pt-PT" b="1" dirty="0"/>
              <a:t>Impactos Sociais</a:t>
            </a:r>
          </a:p>
          <a:p>
            <a:pPr lvl="1"/>
            <a:r>
              <a:rPr lang="pt-PT" dirty="0">
                <a:solidFill>
                  <a:srgbClr val="0070C0"/>
                </a:solidFill>
              </a:rPr>
              <a:t>Insegurança alimentar: </a:t>
            </a:r>
            <a:r>
              <a:rPr lang="pt-PT" dirty="0"/>
              <a:t>Redução da oferta de pescado, que é uma fonte importante de proteína para muitas populações.</a:t>
            </a:r>
          </a:p>
          <a:p>
            <a:pPr lvl="1"/>
            <a:r>
              <a:rPr lang="pt-PT" dirty="0">
                <a:solidFill>
                  <a:srgbClr val="0070C0"/>
                </a:solidFill>
              </a:rPr>
              <a:t>Perda de empregos: </a:t>
            </a:r>
            <a:r>
              <a:rPr lang="pt-PT" dirty="0"/>
              <a:t>Falências e retração do subsector afectam directamente comunidades dependentes da aquacultura.</a:t>
            </a:r>
          </a:p>
          <a:p>
            <a:pPr lvl="1"/>
            <a:r>
              <a:rPr lang="pt-PT" dirty="0">
                <a:solidFill>
                  <a:srgbClr val="0070C0"/>
                </a:solidFill>
              </a:rPr>
              <a:t>Conflitos com outras </a:t>
            </a:r>
            <a:r>
              <a:rPr lang="pt-PT" dirty="0" err="1">
                <a:solidFill>
                  <a:srgbClr val="0070C0"/>
                </a:solidFill>
              </a:rPr>
              <a:t>actividades</a:t>
            </a:r>
            <a:r>
              <a:rPr lang="pt-PT" dirty="0"/>
              <a:t>: Disseminação de doenças pode gerar conflitos com pescadores artesanais ou comunidades circunvizinhas.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46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C892C-B8F1-3FB0-9BD2-F57BD501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6" y="1174196"/>
            <a:ext cx="10515600" cy="787409"/>
          </a:xfrm>
        </p:spPr>
        <p:txBody>
          <a:bodyPr>
            <a:normAutofit fontScale="90000"/>
          </a:bodyPr>
          <a:lstStyle/>
          <a:p>
            <a:pPr algn="ctr"/>
            <a:r>
              <a:rPr lang="pt-PT"/>
              <a:t>Principais Desafios Sanitários na Produção de Organismos Aquáticos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BCE3-4335-FADC-0EC6-870BE1CF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57" y="2200139"/>
            <a:ext cx="10515600" cy="4049959"/>
          </a:xfrm>
        </p:spPr>
        <p:txBody>
          <a:bodyPr>
            <a:normAutofit/>
          </a:bodyPr>
          <a:lstStyle/>
          <a:p>
            <a:r>
              <a:rPr lang="pt-PT" sz="2800" i="0" u="none" strike="noStrike" noProof="0">
                <a:solidFill>
                  <a:srgbClr val="000000"/>
                </a:solidFill>
                <a:effectLst/>
              </a:rPr>
              <a:t>Os principais desafios sanitários na aquacultura envolvem </a:t>
            </a:r>
            <a:r>
              <a:rPr lang="pt-PT" sz="2800" i="0" u="none" strike="noStrike" noProof="0" err="1">
                <a:solidFill>
                  <a:srgbClr val="0070C0"/>
                </a:solidFill>
                <a:effectLst/>
              </a:rPr>
              <a:t>factores</a:t>
            </a:r>
            <a:r>
              <a:rPr lang="pt-PT" sz="2800" i="0" u="none" strike="noStrike" noProof="0">
                <a:solidFill>
                  <a:srgbClr val="0070C0"/>
                </a:solidFill>
                <a:effectLst/>
              </a:rPr>
              <a:t> biológicos, ambientais </a:t>
            </a:r>
            <a:r>
              <a:rPr lang="pt-PT" sz="2800" i="0" u="none" strike="noStrike" noProof="0">
                <a:solidFill>
                  <a:srgbClr val="000000"/>
                </a:solidFill>
                <a:effectLst/>
              </a:rPr>
              <a:t>e de</a:t>
            </a:r>
            <a:r>
              <a:rPr lang="pt-PT" sz="2800" i="0" u="none" strike="noStrike" noProof="0">
                <a:solidFill>
                  <a:srgbClr val="0070C0"/>
                </a:solidFill>
                <a:effectLst/>
              </a:rPr>
              <a:t> maneio </a:t>
            </a:r>
            <a:r>
              <a:rPr lang="pt-PT" sz="2800" i="0" u="none" strike="noStrike" noProof="0">
                <a:solidFill>
                  <a:srgbClr val="000000"/>
                </a:solidFill>
                <a:effectLst/>
              </a:rPr>
              <a:t>que podem comprometer a saúde dos animais e a sustentabilidade da produção aquícola.</a:t>
            </a:r>
          </a:p>
          <a:p>
            <a:pPr marL="0" indent="0">
              <a:buNone/>
            </a:pPr>
            <a:endParaRPr lang="pt-PT" sz="2800" i="0" u="none" strike="noStrike" noProof="0">
              <a:solidFill>
                <a:srgbClr val="000000"/>
              </a:solidFill>
              <a:effectLst/>
            </a:endParaRPr>
          </a:p>
          <a:p>
            <a:r>
              <a:rPr lang="pt-PT" sz="2800" i="0" u="none" strike="noStrike" noProof="0">
                <a:solidFill>
                  <a:srgbClr val="0070C0"/>
                </a:solidFill>
                <a:effectLst/>
              </a:rPr>
              <a:t>Doenças </a:t>
            </a:r>
            <a:r>
              <a:rPr lang="pt-PT" sz="2800" i="0" u="none" strike="noStrike" noProof="0" err="1">
                <a:solidFill>
                  <a:srgbClr val="0070C0"/>
                </a:solidFill>
                <a:effectLst/>
              </a:rPr>
              <a:t>infecciosas</a:t>
            </a:r>
            <a:endParaRPr lang="pt-PT" sz="2800" i="0" u="none" strike="noStrike" noProof="0">
              <a:solidFill>
                <a:srgbClr val="0070C0"/>
              </a:solidFill>
              <a:effectLst/>
            </a:endParaRPr>
          </a:p>
          <a:p>
            <a:pPr lvl="1"/>
            <a:r>
              <a:rPr lang="pt-PT" i="0" u="none" strike="noStrike" noProof="0">
                <a:solidFill>
                  <a:srgbClr val="000000"/>
                </a:solidFill>
                <a:effectLst/>
              </a:rPr>
              <a:t>﻿Ampliar o acesso ao conhecimento sobre enfermidades;</a:t>
            </a:r>
          </a:p>
          <a:p>
            <a:pPr lvl="1"/>
            <a:r>
              <a:rPr lang="pt-PT">
                <a:solidFill>
                  <a:srgbClr val="000000"/>
                </a:solidFill>
              </a:rPr>
              <a:t>Conhecimento sobre os</a:t>
            </a:r>
            <a:r>
              <a:rPr lang="pt-PT" i="0" u="none" strike="noStrike" noProof="0">
                <a:solidFill>
                  <a:srgbClr val="000000"/>
                </a:solidFill>
                <a:effectLst/>
              </a:rPr>
              <a:t> métodos de prevenção e erradicação </a:t>
            </a:r>
          </a:p>
          <a:p>
            <a:pPr marL="457200" lvl="1" indent="0">
              <a:buNone/>
            </a:pPr>
            <a:r>
              <a:rPr lang="pt-PT" i="0" u="none" strike="noStrike" noProof="0">
                <a:solidFill>
                  <a:srgbClr val="000000"/>
                </a:solidFill>
                <a:effectLst/>
              </a:rPr>
              <a:t>de doenças;</a:t>
            </a:r>
          </a:p>
          <a:p>
            <a:pPr lvl="1"/>
            <a:r>
              <a:rPr lang="pt-PT" i="0" u="none" strike="noStrike" noProof="0">
                <a:solidFill>
                  <a:srgbClr val="000000"/>
                </a:solidFill>
                <a:effectLst/>
              </a:rPr>
              <a:t>Doenças podem se espalhar rapidamente em sistemas intensivos.</a:t>
            </a:r>
          </a:p>
          <a:p>
            <a:endParaRPr lang="en-GB" sz="2800" i="0" u="none" strike="noStrike">
              <a:solidFill>
                <a:srgbClr val="000000"/>
              </a:solidFill>
              <a:effectLst/>
            </a:endParaRPr>
          </a:p>
          <a:p>
            <a:endParaRPr lang="en-GB" sz="2800" i="0" u="none" strike="noStrike">
              <a:solidFill>
                <a:srgbClr val="000000"/>
              </a:solidFill>
              <a:effectLst/>
            </a:endParaRPr>
          </a:p>
          <a:p>
            <a:endParaRPr lang="pt-PT"/>
          </a:p>
        </p:txBody>
      </p:sp>
      <p:pic>
        <p:nvPicPr>
          <p:cNvPr id="4" name="Picture 3" descr="A fish with a few parts&#10;&#10;AI-generated content may be incorrect.">
            <a:extLst>
              <a:ext uri="{FF2B5EF4-FFF2-40B4-BE49-F238E27FC236}">
                <a16:creationId xmlns:a16="http://schemas.microsoft.com/office/drawing/2014/main" id="{0C660441-2FB2-C4AA-4BCE-02A79927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864" y="3817185"/>
            <a:ext cx="3005378" cy="26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F32D-70E9-BF0D-3A33-DFA000C9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44" y="925174"/>
            <a:ext cx="9573436" cy="5680578"/>
          </a:xfrm>
        </p:spPr>
        <p:txBody>
          <a:bodyPr>
            <a:normAutofit lnSpcReduction="10000"/>
          </a:bodyPr>
          <a:lstStyle/>
          <a:p>
            <a:r>
              <a:rPr lang="pt-PT" dirty="0">
                <a:solidFill>
                  <a:srgbClr val="0070C0"/>
                </a:solidFill>
              </a:rPr>
              <a:t>D</a:t>
            </a:r>
            <a:r>
              <a:rPr lang="pt-PT" noProof="0" dirty="0" err="1">
                <a:solidFill>
                  <a:srgbClr val="0070C0"/>
                </a:solidFill>
              </a:rPr>
              <a:t>iagnóstico</a:t>
            </a:r>
            <a:r>
              <a:rPr lang="pt-PT" noProof="0" dirty="0">
                <a:solidFill>
                  <a:srgbClr val="0070C0"/>
                </a:solidFill>
              </a:rPr>
              <a:t> e Monitorização</a:t>
            </a:r>
          </a:p>
          <a:p>
            <a:pPr lvl="1"/>
            <a:r>
              <a:rPr lang="pt-PT" noProof="0" dirty="0"/>
              <a:t>Diagnóstico tardio ou impreciso;</a:t>
            </a:r>
          </a:p>
          <a:p>
            <a:pPr lvl="1"/>
            <a:r>
              <a:rPr lang="pt-PT" noProof="0" dirty="0"/>
              <a:t>Falta de laboratórios e profissionais especializados;</a:t>
            </a:r>
          </a:p>
          <a:p>
            <a:pPr lvl="1"/>
            <a:r>
              <a:rPr lang="pt-PT" noProof="0" dirty="0"/>
              <a:t>Pouco acesso à vigilância sanitária em pequenas unidades produtivas.</a:t>
            </a:r>
          </a:p>
          <a:p>
            <a:pPr marL="457200" lvl="1" indent="0">
              <a:buNone/>
            </a:pPr>
            <a:endParaRPr lang="pt-PT" noProof="0" dirty="0"/>
          </a:p>
          <a:p>
            <a:r>
              <a:rPr lang="pt-PT" noProof="0" dirty="0">
                <a:solidFill>
                  <a:srgbClr val="0070C0"/>
                </a:solidFill>
              </a:rPr>
              <a:t>Uso  de Antibióticos </a:t>
            </a:r>
          </a:p>
          <a:p>
            <a:pPr lvl="1"/>
            <a:r>
              <a:rPr lang="pt-PT" noProof="0" dirty="0"/>
              <a:t>Uso excessivo (indiscriminado) de medicamentos;</a:t>
            </a:r>
          </a:p>
          <a:p>
            <a:pPr lvl="1"/>
            <a:r>
              <a:rPr lang="pt-PT" noProof="0" dirty="0"/>
              <a:t>Risco de resistência antimicrobiana;</a:t>
            </a:r>
          </a:p>
          <a:p>
            <a:pPr lvl="1"/>
            <a:r>
              <a:rPr lang="pt-PT" noProof="0" dirty="0"/>
              <a:t>Resíduos nos produtos e impactos ambientais.</a:t>
            </a:r>
          </a:p>
          <a:p>
            <a:pPr lvl="1"/>
            <a:endParaRPr lang="pt-PT" noProof="0" dirty="0"/>
          </a:p>
          <a:p>
            <a:r>
              <a:rPr lang="pt-PT" noProof="0" dirty="0">
                <a:solidFill>
                  <a:srgbClr val="0070C0"/>
                </a:solidFill>
              </a:rPr>
              <a:t>Qualidade da água</a:t>
            </a:r>
          </a:p>
          <a:p>
            <a:pPr lvl="1"/>
            <a:r>
              <a:rPr lang="pt-PT" dirty="0"/>
              <a:t>Má qualidade da água de cultivo favorece surtos de doenças;</a:t>
            </a:r>
          </a:p>
          <a:p>
            <a:pPr lvl="1"/>
            <a:r>
              <a:rPr lang="pt-PT" noProof="0" dirty="0"/>
              <a:t>Parâmetros como OD, amônia, temperatura e pH afectam directamente a sanidade dos animais aquáticos.</a:t>
            </a:r>
          </a:p>
          <a:p>
            <a:pPr lvl="1"/>
            <a:endParaRPr lang="en-US" dirty="0"/>
          </a:p>
        </p:txBody>
      </p:sp>
      <p:pic>
        <p:nvPicPr>
          <p:cNvPr id="8" name="Picture 7" descr="A blue and red pill with red and blue virus inside&#10;&#10;AI-generated content may be incorrect.">
            <a:extLst>
              <a:ext uri="{FF2B5EF4-FFF2-40B4-BE49-F238E27FC236}">
                <a16:creationId xmlns:a16="http://schemas.microsoft.com/office/drawing/2014/main" id="{31F9CC60-B76F-37C4-6E06-4415908F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745"/>
          <a:stretch/>
        </p:blipFill>
        <p:spPr>
          <a:xfrm>
            <a:off x="7112876" y="2983494"/>
            <a:ext cx="2121840" cy="2034145"/>
          </a:xfrm>
          <a:prstGeom prst="rect">
            <a:avLst/>
          </a:prstGeom>
        </p:spPr>
      </p:pic>
      <p:pic>
        <p:nvPicPr>
          <p:cNvPr id="11" name="Picture 10" descr="A microscope and computer with a screen&#10;&#10;AI-generated content may be incorrect.">
            <a:extLst>
              <a:ext uri="{FF2B5EF4-FFF2-40B4-BE49-F238E27FC236}">
                <a16:creationId xmlns:a16="http://schemas.microsoft.com/office/drawing/2014/main" id="{245FF1F3-FAC1-02ED-85DC-D1D51EAD1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251" y="925174"/>
            <a:ext cx="2538749" cy="22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342C-9940-5697-9713-CFC24600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Diagnóstico dos Participantes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8772-DFD1-F23B-E073-06086EB8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1332"/>
            <a:ext cx="10709031" cy="45675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sz="3200" dirty="0"/>
              <a:t>Qual é a sua experiência em sanidade aquícola?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3200" dirty="0"/>
              <a:t>Qual é a sua expectativa em relação ao treinamento?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Já</a:t>
            </a:r>
            <a:r>
              <a:rPr lang="en-GB" sz="3200" dirty="0"/>
              <a:t> </a:t>
            </a:r>
            <a:r>
              <a:rPr lang="en-GB" sz="3200" dirty="0" err="1"/>
              <a:t>participou</a:t>
            </a:r>
            <a:r>
              <a:rPr lang="en-GB" sz="3200" dirty="0"/>
              <a:t> de </a:t>
            </a:r>
            <a:r>
              <a:rPr lang="en-GB" sz="3200" dirty="0" err="1"/>
              <a:t>treinamentos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sanidade</a:t>
            </a:r>
            <a:r>
              <a:rPr lang="en-GB" sz="3200" dirty="0"/>
              <a:t> </a:t>
            </a:r>
            <a:r>
              <a:rPr lang="en-GB" sz="3200" dirty="0" err="1"/>
              <a:t>aquícola</a:t>
            </a:r>
            <a:r>
              <a:rPr lang="en-GB" sz="3200" dirty="0"/>
              <a:t> </a:t>
            </a:r>
            <a:r>
              <a:rPr lang="en-GB" sz="3200" dirty="0" err="1"/>
              <a:t>anteriormente</a:t>
            </a:r>
            <a:r>
              <a:rPr lang="en-GB" sz="32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3200" dirty="0"/>
              <a:t>Quais desafios você enfrenta </a:t>
            </a:r>
            <a:r>
              <a:rPr lang="pt-PT" sz="3200" dirty="0" err="1"/>
              <a:t>actualmente</a:t>
            </a:r>
            <a:r>
              <a:rPr lang="pt-PT" sz="3200" dirty="0"/>
              <a:t> na área de sanidade aquícola?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Ao final do </a:t>
            </a:r>
            <a:r>
              <a:rPr lang="en-GB" sz="3200" dirty="0" err="1"/>
              <a:t>treinamento</a:t>
            </a:r>
            <a:r>
              <a:rPr lang="en-GB" sz="3200" dirty="0"/>
              <a:t>, o que </a:t>
            </a:r>
            <a:r>
              <a:rPr lang="en-GB" sz="3200" dirty="0" err="1"/>
              <a:t>você</a:t>
            </a:r>
            <a:r>
              <a:rPr lang="en-GB" sz="3200" dirty="0"/>
              <a:t> </a:t>
            </a:r>
            <a:r>
              <a:rPr lang="en-GB" sz="3200" dirty="0" err="1"/>
              <a:t>gostaria</a:t>
            </a:r>
            <a:r>
              <a:rPr lang="en-GB" sz="3200" dirty="0"/>
              <a:t> de </a:t>
            </a:r>
            <a:r>
              <a:rPr lang="en-GB" sz="3200" dirty="0" err="1"/>
              <a:t>ter</a:t>
            </a:r>
            <a:r>
              <a:rPr lang="en-GB" sz="3200" dirty="0"/>
              <a:t> </a:t>
            </a:r>
            <a:r>
              <a:rPr lang="en-GB" sz="3200" dirty="0" err="1"/>
              <a:t>aprendido</a:t>
            </a:r>
            <a:r>
              <a:rPr lang="en-GB" sz="3200" dirty="0"/>
              <a:t> </a:t>
            </a:r>
            <a:r>
              <a:rPr lang="en-GB" sz="3200" dirty="0" err="1"/>
              <a:t>ou</a:t>
            </a:r>
            <a:r>
              <a:rPr lang="en-GB" sz="3200" dirty="0"/>
              <a:t> </a:t>
            </a:r>
            <a:r>
              <a:rPr lang="en-GB" sz="3200" dirty="0" err="1"/>
              <a:t>conseguido</a:t>
            </a:r>
            <a:r>
              <a:rPr lang="en-GB" sz="3200" dirty="0"/>
              <a:t> resolver?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858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3A1FF-482A-E1AF-89D6-716C43858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5" y="1026942"/>
            <a:ext cx="10515600" cy="51909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/>
          </a:p>
          <a:p>
            <a:r>
              <a:rPr lang="pt-PT" noProof="0">
                <a:solidFill>
                  <a:srgbClr val="0070C0"/>
                </a:solidFill>
              </a:rPr>
              <a:t>Estresse dos animais</a:t>
            </a:r>
          </a:p>
          <a:p>
            <a:pPr lvl="1"/>
            <a:r>
              <a:rPr lang="pt-PT" noProof="0"/>
              <a:t>Altas densidade de povoamento;</a:t>
            </a:r>
          </a:p>
          <a:p>
            <a:pPr lvl="1"/>
            <a:r>
              <a:rPr lang="pt-PT" noProof="0"/>
              <a:t>Transporte e manipulação inadequados;</a:t>
            </a:r>
          </a:p>
          <a:p>
            <a:pPr lvl="1"/>
            <a:r>
              <a:rPr lang="pt-PT"/>
              <a:t>Nutrição inadequada; </a:t>
            </a:r>
          </a:p>
          <a:p>
            <a:pPr lvl="2"/>
            <a:r>
              <a:rPr lang="pt-PT" noProof="0"/>
              <a:t>Animais estressados têm imunidade reduzida, ficando mais vulneráveis a doenças.</a:t>
            </a:r>
          </a:p>
          <a:p>
            <a:pPr marL="457200" lvl="1" indent="0">
              <a:buNone/>
            </a:pPr>
            <a:endParaRPr lang="pt-PT" noProof="0"/>
          </a:p>
          <a:p>
            <a:r>
              <a:rPr lang="pt-PT" noProof="0">
                <a:solidFill>
                  <a:srgbClr val="0070C0"/>
                </a:solidFill>
              </a:rPr>
              <a:t>Baixa biossegurança</a:t>
            </a:r>
          </a:p>
          <a:p>
            <a:pPr lvl="1"/>
            <a:r>
              <a:rPr lang="pt-PT" noProof="0"/>
              <a:t>Falta de protocolos preventivos para evitar a entrada e disseminação de patógenos;</a:t>
            </a:r>
          </a:p>
          <a:p>
            <a:pPr lvl="1"/>
            <a:r>
              <a:rPr lang="pt-PT" noProof="0"/>
              <a:t>Ausência de quarentena, controle de visitantes, equipamentos contaminados</a:t>
            </a:r>
            <a:r>
              <a:rPr lang="en-US" noProof="0"/>
              <a:t>;</a:t>
            </a:r>
          </a:p>
          <a:p>
            <a:pPr lvl="1"/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Risco de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-webkit-standard"/>
              </a:rPr>
              <a:t>disseminação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-webkit-standard"/>
              </a:rPr>
              <a:t>patógenos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noProof="0"/>
          </a:p>
          <a:p>
            <a:pPr lvl="1"/>
            <a:endParaRPr lang="en-US"/>
          </a:p>
          <a:p>
            <a:pPr lvl="1"/>
            <a:endParaRPr lang="en-US"/>
          </a:p>
          <a:p>
            <a:endParaRPr lang="pt-PT"/>
          </a:p>
        </p:txBody>
      </p:sp>
      <p:pic>
        <p:nvPicPr>
          <p:cNvPr id="5" name="Picture 4" descr="A person holding a sieve full of brown pellets&#10;&#10;AI-generated content may be incorrect.">
            <a:extLst>
              <a:ext uri="{FF2B5EF4-FFF2-40B4-BE49-F238E27FC236}">
                <a16:creationId xmlns:a16="http://schemas.microsoft.com/office/drawing/2014/main" id="{801A7BB8-6BFE-260B-C368-1E83BD67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38" y="807878"/>
            <a:ext cx="3524055" cy="23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9E72-B42F-F802-8086-5BA52BEB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84" y="1145203"/>
            <a:ext cx="7989804" cy="4567593"/>
          </a:xfrm>
        </p:spPr>
        <p:txBody>
          <a:bodyPr>
            <a:normAutofit lnSpcReduction="10000"/>
          </a:bodyPr>
          <a:lstStyle/>
          <a:p>
            <a:r>
              <a:rPr lang="pt-PT">
                <a:solidFill>
                  <a:srgbClr val="0070C0"/>
                </a:solidFill>
              </a:rPr>
              <a:t>Introdução de espécies exóticas</a:t>
            </a:r>
          </a:p>
          <a:p>
            <a:pPr lvl="1"/>
            <a:r>
              <a:rPr lang="pt-PT"/>
              <a:t>Pode trazer novos patógenos ou desequilibrar o ambiente local;</a:t>
            </a:r>
          </a:p>
          <a:p>
            <a:pPr lvl="1"/>
            <a:r>
              <a:rPr lang="pt-PT"/>
              <a:t>Risco de introdução de doenças desconhecidas;</a:t>
            </a:r>
          </a:p>
          <a:p>
            <a:pPr lvl="1"/>
            <a:r>
              <a:rPr lang="pt-PT"/>
              <a:t>Pouco controlo sanitário.</a:t>
            </a:r>
          </a:p>
          <a:p>
            <a:pPr lvl="1"/>
            <a:endParaRPr lang="pt-PT"/>
          </a:p>
          <a:p>
            <a:r>
              <a:rPr lang="pt-PT">
                <a:solidFill>
                  <a:srgbClr val="0070C0"/>
                </a:solidFill>
              </a:rPr>
              <a:t>Clima e mudanças ambientais</a:t>
            </a:r>
          </a:p>
          <a:p>
            <a:pPr lvl="1"/>
            <a:r>
              <a:rPr lang="pt-PT"/>
              <a:t>Variações ambientais extremas (temperatura, salinidade, etc.);</a:t>
            </a:r>
          </a:p>
          <a:p>
            <a:pPr lvl="1"/>
            <a:r>
              <a:rPr lang="pt-PT"/>
              <a:t>Alterações no comportamento e metabolismo dos animais;</a:t>
            </a:r>
          </a:p>
          <a:p>
            <a:pPr lvl="1"/>
            <a:r>
              <a:rPr lang="pt-PT"/>
              <a:t>Aumento do risco sanitário.</a:t>
            </a:r>
          </a:p>
        </p:txBody>
      </p:sp>
      <p:pic>
        <p:nvPicPr>
          <p:cNvPr id="5" name="Picture 4" descr="A hand holding a fish&#10;&#10;AI-generated content may be incorrect.">
            <a:extLst>
              <a:ext uri="{FF2B5EF4-FFF2-40B4-BE49-F238E27FC236}">
                <a16:creationId xmlns:a16="http://schemas.microsoft.com/office/drawing/2014/main" id="{266EB524-52C0-74C2-79B9-E398CF80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63" y="1246160"/>
            <a:ext cx="4169371" cy="2350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5BDFB-AD4D-05D0-BDF5-704E65637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963" y="4341296"/>
            <a:ext cx="4169371" cy="22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E8017-29B9-F34B-834C-242881ED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00468" y="1773664"/>
            <a:ext cx="540583" cy="950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E772FB-E573-D74C-A6E1-D031FE38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58169" y="1878148"/>
            <a:ext cx="768915" cy="768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142E83-5960-2548-A3A4-84A687240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2521" y="1938218"/>
            <a:ext cx="957255" cy="60179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B0C7340-4A9D-685C-0140-679C3264A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832" y="2647063"/>
            <a:ext cx="9144000" cy="1814181"/>
          </a:xfrm>
        </p:spPr>
        <p:txBody>
          <a:bodyPr>
            <a:normAutofit/>
          </a:bodyPr>
          <a:lstStyle/>
          <a:p>
            <a:r>
              <a:rPr lang="pt-PT" sz="660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02801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025C-54DD-2B11-0D94-DBB9E4086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684" y="1319888"/>
            <a:ext cx="10522632" cy="1414849"/>
          </a:xfrm>
        </p:spPr>
        <p:txBody>
          <a:bodyPr>
            <a:noAutofit/>
          </a:bodyPr>
          <a:lstStyle/>
          <a:p>
            <a:r>
              <a:rPr lang="pt-PT" sz="5400" dirty="0"/>
              <a:t>Módulo 1: Introdução a Sanidade Aquícola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8DDE2-368F-90C8-ABBB-AA7AF5DC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551" y="6071370"/>
            <a:ext cx="9144000" cy="598714"/>
          </a:xfrm>
        </p:spPr>
        <p:txBody>
          <a:bodyPr/>
          <a:lstStyle/>
          <a:p>
            <a:r>
              <a:rPr lang="pt-PT" b="1" dirty="0"/>
              <a:t>Facilitador: Manecas Baloi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66434-1AA0-FB49-A21F-086B0BF2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52" y="2734737"/>
            <a:ext cx="4847315" cy="32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470-400D-09DA-DBA2-1A29705E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Objectivos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8B30-692F-A3F6-E006-47B0C1A84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﻿Conhecer a importância da sanidade na aquacultura;</a:t>
            </a:r>
          </a:p>
          <a:p>
            <a:r>
              <a:rPr lang="pt-PT" dirty="0"/>
              <a:t>Conhecer os impactos das doenças na aquacultura;</a:t>
            </a:r>
          </a:p>
          <a:p>
            <a:r>
              <a:rPr lang="pt-PT" dirty="0"/>
              <a:t>Conhecer os principais desafios sanitários na produção de organismos aquáticos.</a:t>
            </a:r>
          </a:p>
        </p:txBody>
      </p:sp>
    </p:spTree>
    <p:extLst>
      <p:ext uri="{BB962C8B-B14F-4D97-AF65-F5344CB8AC3E}">
        <p14:creationId xmlns:p14="http://schemas.microsoft.com/office/powerpoint/2010/main" val="7095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E42E54-32C6-3E17-49FA-BCD8DF1B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" y="934819"/>
            <a:ext cx="10837889" cy="498836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84616" y="5594673"/>
            <a:ext cx="10837889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200" dirty="0">
                <a:ea typeface="Tahoma" panose="020B0604030504040204" pitchFamily="34" charset="0"/>
                <a:cs typeface="Tahoma" panose="020B0604030504040204" pitchFamily="34" charset="0"/>
              </a:rPr>
              <a:t>Crescimento da população mundial 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(aumento do consumo de pescado </a:t>
            </a:r>
            <a:r>
              <a:rPr lang="pt-BR" sz="2000" i="1" dirty="0">
                <a:ea typeface="Tahoma" panose="020B0604030504040204" pitchFamily="34" charset="0"/>
                <a:cs typeface="Tahoma" panose="020B0604030504040204" pitchFamily="34" charset="0"/>
              </a:rPr>
              <a:t>per capita</a:t>
            </a:r>
            <a:r>
              <a:rPr lang="pt-BR" sz="20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sz="2200" dirty="0"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dirty="0">
                <a:ea typeface="Tahoma" panose="020B0604030504040204" pitchFamily="34" charset="0"/>
                <a:cs typeface="Tahoma" panose="020B0604030504040204" pitchFamily="34" charset="0"/>
              </a:rPr>
              <a:t>Desenvolvimento de novas tecnologias de cultivo;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dirty="0">
                <a:ea typeface="Tahoma" panose="020B0604030504040204" pitchFamily="34" charset="0"/>
                <a:cs typeface="Tahoma" panose="020B0604030504040204" pitchFamily="34" charset="0"/>
              </a:rPr>
              <a:t>Exploração comercial de novas espécies.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287807" y="1218381"/>
            <a:ext cx="6259132" cy="2386362"/>
            <a:chOff x="5047088" y="2032000"/>
            <a:chExt cx="6259132" cy="2386362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6528158" y="3848100"/>
              <a:ext cx="4778062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5047088" y="2032000"/>
              <a:ext cx="6046876" cy="238636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tângulo 1"/>
            <p:cNvSpPr/>
            <p:nvPr/>
          </p:nvSpPr>
          <p:spPr>
            <a:xfrm>
              <a:off x="9474779" y="3848100"/>
              <a:ext cx="9252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Pesca</a:t>
              </a:r>
              <a:endPara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 rot="20088808">
              <a:off x="8624569" y="2711356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Aquacultura</a:t>
              </a:r>
              <a:endPara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10999543" y="6333337"/>
            <a:ext cx="113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FAO, 2024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0BD75-5FB2-B28D-C22A-E10F79B63E41}"/>
              </a:ext>
            </a:extLst>
          </p:cNvPr>
          <p:cNvSpPr txBox="1"/>
          <p:nvPr/>
        </p:nvSpPr>
        <p:spPr>
          <a:xfrm>
            <a:off x="4241065" y="4114522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ea typeface="Tahoma" panose="020B0604030504040204" pitchFamily="34" charset="0"/>
                <a:cs typeface="Tahoma" panose="020B0604030504040204" pitchFamily="34" charset="0"/>
              </a:rPr>
              <a:t>Nos oceanos, ''ainda somos caçadores e </a:t>
            </a:r>
            <a:r>
              <a:rPr lang="pt-PT" sz="2000" dirty="0" err="1">
                <a:ea typeface="Tahoma" panose="020B0604030504040204" pitchFamily="34" charset="0"/>
                <a:cs typeface="Tahoma" panose="020B0604030504040204" pitchFamily="34" charset="0"/>
              </a:rPr>
              <a:t>colectores</a:t>
            </a:r>
            <a:r>
              <a:rPr lang="pt-PT" sz="2000">
                <a:ea typeface="Tahoma" panose="020B0604030504040204" pitchFamily="34" charset="0"/>
                <a:cs typeface="Tahoma" panose="020B0604030504040204" pitchFamily="34" charset="0"/>
              </a:rPr>
              <a:t>.''</a:t>
            </a:r>
          </a:p>
        </p:txBody>
      </p:sp>
    </p:spTree>
    <p:extLst>
      <p:ext uri="{BB962C8B-B14F-4D97-AF65-F5344CB8AC3E}">
        <p14:creationId xmlns:p14="http://schemas.microsoft.com/office/powerpoint/2010/main" val="8576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8209825"/>
              </p:ext>
            </p:extLst>
          </p:nvPr>
        </p:nvGraphicFramePr>
        <p:xfrm>
          <a:off x="406400" y="813524"/>
          <a:ext cx="11379200" cy="548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3">
            <a:extLst>
              <a:ext uri="{FF2B5EF4-FFF2-40B4-BE49-F238E27FC236}">
                <a16:creationId xmlns:a16="http://schemas.microsoft.com/office/drawing/2014/main" id="{5322E40C-FF3F-CBC9-71C7-43ACBF8D9DFB}"/>
              </a:ext>
            </a:extLst>
          </p:cNvPr>
          <p:cNvSpPr/>
          <p:nvPr/>
        </p:nvSpPr>
        <p:spPr>
          <a:xfrm>
            <a:off x="10652020" y="6302402"/>
            <a:ext cx="113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/>
              <a:t>FAO,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7"/>
          <p:cNvGrpSpPr>
            <a:grpSpLocks/>
          </p:cNvGrpSpPr>
          <p:nvPr/>
        </p:nvGrpSpPr>
        <p:grpSpPr bwMode="auto">
          <a:xfrm>
            <a:off x="1559044" y="1331458"/>
            <a:ext cx="9790530" cy="5027236"/>
            <a:chOff x="238271" y="595600"/>
            <a:chExt cx="9049722" cy="4563198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 flipV="1">
              <a:off x="855044" y="595600"/>
              <a:ext cx="0" cy="4504459"/>
            </a:xfrm>
            <a:prstGeom prst="line">
              <a:avLst/>
            </a:prstGeom>
            <a:noFill/>
            <a:ln w="38100" cmpd="sng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827088" y="5100059"/>
              <a:ext cx="8460905" cy="58739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922338" y="3086100"/>
              <a:ext cx="2017716" cy="1927224"/>
              <a:chOff x="886" y="2307"/>
              <a:chExt cx="1271" cy="1214"/>
            </a:xfrm>
          </p:grpSpPr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886" y="2307"/>
                <a:ext cx="1134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</a:rPr>
                  <a:t>Sistema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</a:rPr>
                  <a:t>Extensivo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962" y="2993"/>
                <a:ext cx="1195" cy="52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>
                    <a:latin typeface="+mn-lt"/>
                  </a:rPr>
                  <a:t>Baixa densidade</a:t>
                </a:r>
              </a:p>
              <a:p>
                <a:pPr eaLnBrk="1" hangingPunct="1"/>
                <a:r>
                  <a:rPr lang="pt-BR">
                    <a:latin typeface="+mn-lt"/>
                  </a:rPr>
                  <a:t>Baixa produtividade</a:t>
                </a:r>
              </a:p>
              <a:p>
                <a:pPr eaLnBrk="1" hangingPunct="1"/>
                <a:r>
                  <a:rPr lang="pt-BR">
                    <a:latin typeface="+mn-lt"/>
                  </a:rPr>
                  <a:t>Não uso de ração</a:t>
                </a: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484442" y="2492376"/>
              <a:ext cx="3351217" cy="2554288"/>
              <a:chOff x="1791" y="2069"/>
              <a:chExt cx="2111" cy="1609"/>
            </a:xfrm>
          </p:grpSpPr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791" y="2069"/>
                <a:ext cx="1134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</a:rPr>
                  <a:t>Sistema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</a:rPr>
                  <a:t>Semi-intensivo</a:t>
                </a: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2154" y="2833"/>
                <a:ext cx="1748" cy="845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>
                    <a:latin typeface="+mn-lt"/>
                  </a:rPr>
                  <a:t>Alimento natural complementado com ração</a:t>
                </a:r>
              </a:p>
              <a:p>
                <a:pPr eaLnBrk="1" hangingPunct="1"/>
                <a:r>
                  <a:rPr lang="pt-BR">
                    <a:latin typeface="+mn-lt"/>
                  </a:rPr>
                  <a:t>Densidade m</a:t>
                </a:r>
                <a:r>
                  <a:rPr lang="pt-PT" noProof="0">
                    <a:latin typeface="+mn-lt"/>
                  </a:rPr>
                  <a:t>e</a:t>
                </a:r>
                <a:r>
                  <a:rPr lang="pt-BR">
                    <a:latin typeface="+mn-lt"/>
                  </a:rPr>
                  <a:t>dia</a:t>
                </a:r>
              </a:p>
              <a:p>
                <a:pPr eaLnBrk="1" hangingPunct="1"/>
                <a:r>
                  <a:rPr lang="pt-BR">
                    <a:solidFill>
                      <a:srgbClr val="0070C0"/>
                    </a:solidFill>
                    <a:latin typeface="+mn-lt"/>
                  </a:rPr>
                  <a:t>Favorável a surto de doenças</a:t>
                </a:r>
              </a:p>
              <a:p>
                <a:pPr eaLnBrk="1" hangingPunct="1"/>
                <a:r>
                  <a:rPr lang="pt-BR">
                    <a:latin typeface="+mn-lt"/>
                  </a:rPr>
                  <a:t>Renovação da agua </a:t>
                </a: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4067188" y="1700214"/>
              <a:ext cx="3457583" cy="2159000"/>
              <a:chOff x="2744" y="1570"/>
              <a:chExt cx="2178" cy="1360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744" y="1570"/>
                <a:ext cx="1134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</a:rPr>
                  <a:t>Sistema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</a:rPr>
                  <a:t>Intensivo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3139" y="2244"/>
                <a:ext cx="1783" cy="686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>
                    <a:latin typeface="+mn-lt"/>
                  </a:rPr>
                  <a:t>Altas densidades</a:t>
                </a:r>
              </a:p>
              <a:p>
                <a:pPr eaLnBrk="1" hangingPunct="1"/>
                <a:r>
                  <a:rPr lang="pt-BR">
                    <a:latin typeface="+mn-lt"/>
                  </a:rPr>
                  <a:t>Uso exclusivo de ração</a:t>
                </a:r>
              </a:p>
              <a:p>
                <a:pPr eaLnBrk="1" hangingPunct="1"/>
                <a:r>
                  <a:rPr lang="pt-BR">
                    <a:solidFill>
                      <a:srgbClr val="0070C0"/>
                    </a:solidFill>
                    <a:latin typeface="+mn-lt"/>
                  </a:rPr>
                  <a:t>Favorável a surto de doenças</a:t>
                </a:r>
              </a:p>
              <a:p>
                <a:pPr eaLnBrk="1" hangingPunct="1"/>
                <a:r>
                  <a:rPr lang="pt-BR">
                    <a:latin typeface="+mn-lt"/>
                  </a:rPr>
                  <a:t>Animais submetidos a estresse</a:t>
                </a: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5651515" y="765175"/>
              <a:ext cx="3279783" cy="2060575"/>
              <a:chOff x="3696" y="1117"/>
              <a:chExt cx="2066" cy="1298"/>
            </a:xfrm>
          </p:grpSpPr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696" y="1117"/>
                <a:ext cx="1134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  <a:latin typeface="Calibri" pitchFamily="34" charset="0"/>
                  </a:rPr>
                  <a:t>Sistema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t-BR" b="1">
                    <a:solidFill>
                      <a:srgbClr val="FFFF00"/>
                    </a:solidFill>
                    <a:latin typeface="Calibri" pitchFamily="34" charset="0"/>
                  </a:rPr>
                  <a:t>Superintensivo</a:t>
                </a:r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4090" y="1729"/>
                <a:ext cx="1672" cy="686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pt-BR" dirty="0">
                    <a:latin typeface="+mn-lt"/>
                  </a:rPr>
                  <a:t>Altas densidades</a:t>
                </a:r>
              </a:p>
              <a:p>
                <a:pPr eaLnBrk="1" hangingPunct="1"/>
                <a:r>
                  <a:rPr lang="pt-BR" dirty="0">
                    <a:latin typeface="+mn-lt"/>
                  </a:rPr>
                  <a:t>Uso exclusivo de ração</a:t>
                </a:r>
              </a:p>
              <a:p>
                <a:pPr eaLnBrk="1" hangingPunct="1"/>
                <a:r>
                  <a:rPr lang="pt-BR" dirty="0">
                    <a:latin typeface="+mn-lt"/>
                  </a:rPr>
                  <a:t>Biosseguro</a:t>
                </a:r>
              </a:p>
              <a:p>
                <a:pPr eaLnBrk="1" hangingPunct="1"/>
                <a:r>
                  <a:rPr lang="pt-BR" dirty="0">
                    <a:latin typeface="+mn-lt"/>
                  </a:rPr>
                  <a:t>Ambientalmente sustentável</a:t>
                </a:r>
              </a:p>
            </p:txBody>
          </p:sp>
        </p:grp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 rot="16200000">
              <a:off x="-713237" y="2556823"/>
              <a:ext cx="2329750" cy="42673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400" dirty="0">
                  <a:latin typeface="+mn-lt"/>
                </a:rPr>
                <a:t>Sistemas de cultivo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10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9726-3996-D407-4581-F69C1B8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878774"/>
            <a:ext cx="10515600" cy="787409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﻿</a:t>
            </a:r>
            <a:r>
              <a:rPr lang="en-GB" sz="3600" kern="0" dirty="0">
                <a:cs typeface="Times New Roman" panose="02020603050405020304" pitchFamily="18" charset="0"/>
              </a:rPr>
              <a:t>O</a:t>
            </a:r>
            <a:r>
              <a:rPr lang="en-GB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GB" sz="36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GB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anidade</a:t>
            </a:r>
            <a:r>
              <a:rPr lang="en-GB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6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quícola</a:t>
            </a:r>
            <a:r>
              <a:rPr lang="en-GB" sz="36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PT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15FF-4F47-B69D-46DF-C61C2950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73" y="2293034"/>
            <a:ext cx="4812658" cy="3940742"/>
          </a:xfrm>
        </p:spPr>
        <p:txBody>
          <a:bodyPr>
            <a:normAutofit/>
          </a:bodyPr>
          <a:lstStyle/>
          <a:p>
            <a:r>
              <a:rPr lang="en-US" dirty="0"/>
              <a:t>﻿</a:t>
            </a:r>
            <a:r>
              <a:rPr lang="pt-PT" sz="2400" noProof="0" dirty="0"/>
              <a:t>Parte da defesa sanitária animal voltada para a </a:t>
            </a:r>
            <a:r>
              <a:rPr lang="pt-PT" sz="2400" noProof="0" dirty="0" err="1"/>
              <a:t>protecção</a:t>
            </a:r>
            <a:r>
              <a:rPr lang="pt-PT" sz="2400" noProof="0" dirty="0"/>
              <a:t> da saúde dos animais aquáticos.</a:t>
            </a:r>
          </a:p>
          <a:p>
            <a:endParaRPr lang="pt-PT" sz="2400" noProof="0" dirty="0"/>
          </a:p>
          <a:p>
            <a:r>
              <a:rPr lang="pt-PT" sz="2400" kern="0" noProof="0" dirty="0">
                <a:ea typeface="Times New Roman" panose="02020603050405020304" pitchFamily="18" charset="0"/>
              </a:rPr>
              <a:t>C</a:t>
            </a:r>
            <a:r>
              <a:rPr lang="pt-PT" sz="2400" kern="0" noProof="0" dirty="0">
                <a:effectLst/>
                <a:ea typeface="Times New Roman" panose="02020603050405020304" pitchFamily="18" charset="0"/>
              </a:rPr>
              <a:t>onjunto de práticas e medidas que visam garantir a saúde e o bem-estar dos organismos aquáticos, em ambientes de cultivo.</a:t>
            </a:r>
            <a:r>
              <a:rPr lang="pt-PT" sz="2400" noProof="0" dirty="0">
                <a:effectLst/>
              </a:rPr>
              <a:t> </a:t>
            </a:r>
            <a:endParaRPr lang="pt-PT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AF8D2-F8D9-B5E8-6849-9EC8FC89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1" y="2293034"/>
            <a:ext cx="7197969" cy="30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7814C-A4F7-84A5-5AE2-FFC33AFA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84" y="3378343"/>
            <a:ext cx="10515600" cy="3023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600"/>
          </a:p>
          <a:p>
            <a:pPr algn="ctr"/>
            <a:r>
              <a:rPr lang="pt-PT" sz="2600"/>
              <a:t>Manutenção da qualidade de água</a:t>
            </a:r>
          </a:p>
          <a:p>
            <a:pPr algn="ctr"/>
            <a:r>
              <a:rPr lang="pt-PT" sz="2600"/>
              <a:t>Nutrição adequada</a:t>
            </a:r>
          </a:p>
          <a:p>
            <a:pPr algn="ctr"/>
            <a:r>
              <a:rPr lang="pt-PT" sz="2600"/>
              <a:t>Boas Práticas de Maneio – evitar o estresse</a:t>
            </a:r>
          </a:p>
          <a:p>
            <a:pPr algn="ctr"/>
            <a:r>
              <a:rPr lang="pt-PT" sz="2600"/>
              <a:t>Maneio Sanitário: conhecer as enfermidades e métodos de prevenção.  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63DD5ED-AC43-5902-7E8F-BF3816D21DB1}"/>
              </a:ext>
            </a:extLst>
          </p:cNvPr>
          <p:cNvSpPr/>
          <p:nvPr/>
        </p:nvSpPr>
        <p:spPr>
          <a:xfrm rot="16200000">
            <a:off x="5775765" y="-707613"/>
            <a:ext cx="414997" cy="865866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F0C39-D8DF-B780-507A-C3D7275BE48D}"/>
              </a:ext>
            </a:extLst>
          </p:cNvPr>
          <p:cNvSpPr txBox="1"/>
          <p:nvPr/>
        </p:nvSpPr>
        <p:spPr>
          <a:xfrm>
            <a:off x="3046828" y="1282692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4000" b="1"/>
              <a:t>Sanidade Aquícola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44D6E-CADE-AB4A-5791-A6709776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868" y="2128072"/>
            <a:ext cx="17526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764DDE-7508-F20D-CE33-A1D545D0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07" y="2174782"/>
            <a:ext cx="1905000" cy="1328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2B5F0-35E4-1A3A-3261-F452100CB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84" y="2158876"/>
            <a:ext cx="1778000" cy="1328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EA456-B26A-40A0-BD53-388EC69C2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891" y="2147470"/>
            <a:ext cx="1752600" cy="13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MAP_Colour_sc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6943C"/>
      </a:accent1>
      <a:accent2>
        <a:srgbClr val="B1A234"/>
      </a:accent2>
      <a:accent3>
        <a:srgbClr val="D7D41F"/>
      </a:accent3>
      <a:accent4>
        <a:srgbClr val="5E3983"/>
      </a:accent4>
      <a:accent5>
        <a:srgbClr val="90226E"/>
      </a:accent5>
      <a:accent6>
        <a:srgbClr val="BE2062"/>
      </a:accent6>
      <a:hlink>
        <a:srgbClr val="E76024"/>
      </a:hlink>
      <a:folHlink>
        <a:srgbClr val="F48E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081c8c-99f3-421c-88f5-4ab0b5bbf2be">
      <Terms xmlns="http://schemas.microsoft.com/office/infopath/2007/PartnerControls"/>
    </lcf76f155ced4ddcb4097134ff3c332f>
    <TaxCatchAll xmlns="27c14da9-3375-4c18-83f0-014b3652ba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45C88C32E7243B1D36564725FE455" ma:contentTypeVersion="15" ma:contentTypeDescription="Create a new document." ma:contentTypeScope="" ma:versionID="0edc0991871233d900d91fc47a745320">
  <xsd:schema xmlns:xsd="http://www.w3.org/2001/XMLSchema" xmlns:xs="http://www.w3.org/2001/XMLSchema" xmlns:p="http://schemas.microsoft.com/office/2006/metadata/properties" xmlns:ns2="56081c8c-99f3-421c-88f5-4ab0b5bbf2be" xmlns:ns3="27c14da9-3375-4c18-83f0-014b3652bad8" targetNamespace="http://schemas.microsoft.com/office/2006/metadata/properties" ma:root="true" ma:fieldsID="76e3c1bd2ebacbf6b4d20d1201070418" ns2:_="" ns3:_="">
    <xsd:import namespace="56081c8c-99f3-421c-88f5-4ab0b5bbf2be"/>
    <xsd:import namespace="27c14da9-3375-4c18-83f0-014b3652ba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81c8c-99f3-421c-88f5-4ab0b5bbf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a2faa4b-a4e7-430d-a263-e7e8206ae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4da9-3375-4c18-83f0-014b3652bad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da85163-0c0b-4d87-9798-97a38360657c}" ma:internalName="TaxCatchAll" ma:showField="CatchAllData" ma:web="27c14da9-3375-4c18-83f0-014b3652b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967ED-5EE2-45AB-A8BB-4FAE619C51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DB06B-5CB7-4DE2-BF97-8EB066D1B948}">
  <ds:schemaRefs>
    <ds:schemaRef ds:uri="http://schemas.microsoft.com/office/2006/metadata/properties"/>
    <ds:schemaRef ds:uri="http://schemas.microsoft.com/office/infopath/2007/PartnerControls"/>
    <ds:schemaRef ds:uri="453eb438-cde3-42c9-98c7-0b5121278a5d"/>
    <ds:schemaRef ds:uri="75b9894e-2238-4210-9a34-13416bbe8377"/>
    <ds:schemaRef ds:uri="56081c8c-99f3-421c-88f5-4ab0b5bbf2be"/>
    <ds:schemaRef ds:uri="27c14da9-3375-4c18-83f0-014b3652bad8"/>
  </ds:schemaRefs>
</ds:datastoreItem>
</file>

<file path=customXml/itemProps3.xml><?xml version="1.0" encoding="utf-8"?>
<ds:datastoreItem xmlns:ds="http://schemas.openxmlformats.org/officeDocument/2006/customXml" ds:itemID="{F0D3A053-4102-407B-9B05-37C87C231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81c8c-99f3-421c-88f5-4ab0b5bbf2be"/>
    <ds:schemaRef ds:uri="27c14da9-3375-4c18-83f0-014b3652b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1156</Words>
  <Application>Microsoft Macintosh PowerPoint</Application>
  <PresentationFormat>Widescreen</PresentationFormat>
  <Paragraphs>160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-webkit-standard</vt:lpstr>
      <vt:lpstr>Aptos</vt:lpstr>
      <vt:lpstr>Arial</vt:lpstr>
      <vt:lpstr>Calibri</vt:lpstr>
      <vt:lpstr>System Font Regular</vt:lpstr>
      <vt:lpstr>Tahoma</vt:lpstr>
      <vt:lpstr>Times New Roman</vt:lpstr>
      <vt:lpstr>Office Theme</vt:lpstr>
      <vt:lpstr>PowerPoint Presentation</vt:lpstr>
      <vt:lpstr>Diagnóstico dos Participantes</vt:lpstr>
      <vt:lpstr>Módulo 1: Introdução a Sanidade Aquícola</vt:lpstr>
      <vt:lpstr>Objectivos</vt:lpstr>
      <vt:lpstr>PowerPoint Presentation</vt:lpstr>
      <vt:lpstr>PowerPoint Presentation</vt:lpstr>
      <vt:lpstr>PowerPoint Presentation</vt:lpstr>
      <vt:lpstr>O que é Sanidade Aquícola?</vt:lpstr>
      <vt:lpstr>PowerPoint Presentation</vt:lpstr>
      <vt:lpstr>Objectivo da Sanidade Aquícola</vt:lpstr>
      <vt:lpstr>PowerPoint Presentation</vt:lpstr>
      <vt:lpstr>Importância da Sanidade na Aquacultura</vt:lpstr>
      <vt:lpstr>PowerPoint Presentation</vt:lpstr>
      <vt:lpstr>PowerPoint Presentation</vt:lpstr>
      <vt:lpstr>Impacto das Doenças na Aquacultura</vt:lpstr>
      <vt:lpstr>PowerPoint Presentation</vt:lpstr>
      <vt:lpstr>PowerPoint Presentation</vt:lpstr>
      <vt:lpstr>Principais Desafios Sanitários na Produção de Organismos Aquáticos</vt:lpstr>
      <vt:lpstr>PowerPoint Presentation</vt:lpstr>
      <vt:lpstr>PowerPoint Presentation</vt:lpstr>
      <vt:lpstr>PowerPoint Presentation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 nathwani</dc:creator>
  <cp:lastModifiedBy>Manecas Baloi</cp:lastModifiedBy>
  <cp:revision>88</cp:revision>
  <dcterms:created xsi:type="dcterms:W3CDTF">2021-05-18T08:30:31Z</dcterms:created>
  <dcterms:modified xsi:type="dcterms:W3CDTF">2025-07-21T05:37:21Z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0x010100A6345C88C32E7243B1D36564725FE455</vt:lpwstr>
  </property>
  <property fmtid="{D5CDD505-2E9C-101B-9397-08002B2CF9AE}" pid="3" name="MediaServiceImageTags">
    <vt:lpwstr/>
  </property>
</Properties>
</file>