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7" r:id="rId5"/>
    <p:sldId id="261" r:id="rId6"/>
    <p:sldId id="277" r:id="rId7"/>
    <p:sldId id="326" r:id="rId8"/>
    <p:sldId id="327" r:id="rId9"/>
    <p:sldId id="265" r:id="rId10"/>
    <p:sldId id="279" r:id="rId11"/>
    <p:sldId id="270" r:id="rId12"/>
    <p:sldId id="304" r:id="rId13"/>
    <p:sldId id="305" r:id="rId14"/>
    <p:sldId id="301" r:id="rId15"/>
    <p:sldId id="280" r:id="rId16"/>
    <p:sldId id="320" r:id="rId17"/>
    <p:sldId id="321" r:id="rId18"/>
    <p:sldId id="322" r:id="rId19"/>
    <p:sldId id="281" r:id="rId20"/>
    <p:sldId id="319" r:id="rId21"/>
    <p:sldId id="323" r:id="rId22"/>
    <p:sldId id="325" r:id="rId23"/>
    <p:sldId id="286" r:id="rId24"/>
    <p:sldId id="287" r:id="rId25"/>
    <p:sldId id="288" r:id="rId26"/>
    <p:sldId id="289" r:id="rId27"/>
    <p:sldId id="306" r:id="rId28"/>
    <p:sldId id="307" r:id="rId29"/>
    <p:sldId id="290" r:id="rId30"/>
    <p:sldId id="315" r:id="rId31"/>
    <p:sldId id="316" r:id="rId32"/>
    <p:sldId id="317" r:id="rId33"/>
    <p:sldId id="291" r:id="rId34"/>
    <p:sldId id="311" r:id="rId35"/>
    <p:sldId id="312" r:id="rId36"/>
    <p:sldId id="313" r:id="rId37"/>
    <p:sldId id="293" r:id="rId38"/>
    <p:sldId id="324" r:id="rId39"/>
    <p:sldId id="273" r:id="rId40"/>
    <p:sldId id="303" r:id="rId41"/>
    <p:sldId id="318" r:id="rId42"/>
    <p:sldId id="314" r:id="rId43"/>
    <p:sldId id="25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A54A44-C7FF-44FC-983A-98E83D0E0587}" v="77" dt="2024-10-15T07:09:07.719"/>
    <p1510:client id="{A37634F4-CBF9-6EF9-4EBF-58CA9D151737}" v="3" dt="2024-10-16T08:30:23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/>
    <p:restoredTop sz="94741"/>
  </p:normalViewPr>
  <p:slideViewPr>
    <p:cSldViewPr snapToGrid="0" snapToObjects="1">
      <p:cViewPr varScale="1">
        <p:scale>
          <a:sx n="108" d="100"/>
          <a:sy n="108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ECBB0-01BF-B542-8CE1-BC994293B772}" type="datetimeFigureOut">
              <a:rPr lang="pt-PT" smtClean="0"/>
              <a:t>21/07/25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5963-8E58-D140-8677-3463ADF3732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683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D5963-8E58-D140-8677-3463ADF3732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458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D5963-8E58-D140-8677-3463ADF3732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584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D5963-8E58-D140-8677-3463ADF3732F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734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DB70-C32B-0E44-9FF4-1F22E9B3F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7FE86-9B35-8B40-AC9C-CBD6319D1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843BC-D2DD-FB49-85D2-2846EA0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255E7-A53D-CB46-B15A-70D38F13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7F109-E22C-3A45-AE04-CA58F7C1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5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7DEF-55B9-4642-B7D3-EB61E727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A603F-8061-6641-AFBF-6342F9FF0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328CB-13C9-E848-81E6-7865D3D9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2E64A-2FD3-0949-9F34-29B603DC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D3B6D-7871-694E-9C9E-850E473F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A316DB-35FB-8B4A-BA40-4234343F2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91539"/>
            <a:ext cx="2628900" cy="52854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F1489-BBD5-AB4F-A3B5-70BC975F1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91539"/>
            <a:ext cx="7734300" cy="5285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A9341-220C-8F46-A214-441D960F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1BEE-077B-D24C-83A8-48BAECC9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17A15-603E-1041-B0F5-A613107F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1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1261-DBE8-204E-B519-21A7608A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D00F-463F-034D-8AC5-8AA9EFA00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5B62F-E100-6B49-B3AF-1B769871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C3F2-0A37-754D-922B-49C05AC6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DA81D-70AE-D640-B98B-5ED79801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7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EC97-EF6A-7C45-BEBB-784FED8D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0EFE49-7161-3269-1569-EA28314C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pPr/>
              <a:t>7/21/25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01571-FE9C-DE5A-07BA-3696D3C0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178A7-1D5F-7E84-890B-47AACBD3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BEAEBC0-3746-9CC3-4CE4-2555E3BC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3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2F9F-A92C-DA43-B11F-93D3E2D9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B881-A82B-B341-95B8-5B9DE926C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F6C93-4210-A248-AB4A-E8D5C51B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756-368D-AA47-AF3D-6B192D53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521ED-D00C-DD41-9AB9-B08EB77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F5CC5-B2AB-4C4A-BEBA-22BCF10C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0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2CCB9-F6C2-8F43-98FD-759238E3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D770A-A8E5-3741-919A-FDC0B9D42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E2F8B-C3F2-0940-BCB4-D34F0147C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A89FA-F1E9-0847-BF86-EE7639CA5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1F92C-DF95-C346-B4CB-FA9FDE0F5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40B02-6641-2B4C-B6D7-DD1342E4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5BC26-FF00-FA44-A9A2-5D77EDD6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001C1-3BFA-5C46-BB06-D9DBC801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7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7985-FA2C-BB42-AEA9-D438DB3A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61470-871F-D442-98E2-4DEFB5AB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35253-55FA-C449-83F7-58D5673A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266CA-1912-B24F-92E1-8EE63DB3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8804A-C23D-F64F-AACA-6768FD76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45CED-1DA9-2341-8ABF-EE81FE7C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770C9-C055-024F-9E21-9BFDD41D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5DBA-F08A-314D-A9D9-D2E48CA4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196E9-8E44-3340-91DD-752276690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4F7F1-2D54-754A-8D2E-1B8C73B27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23913-EE62-7241-B2B3-0CD85305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9961-41BA-CD4F-B42D-8860D165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E33B8-7BA1-ED43-BE4F-F89FBF7C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E79F-675F-C64A-B375-190E730F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19824-40AA-3145-B13E-7DE3B901D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88090-D74C-D44B-A066-6CE4033C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ACE64-D170-C84F-A8A4-6B5023E2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0691-4E4D-0A4A-8968-0DF6E4BFD0E2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31A1B-7BE1-EA4F-9678-C65A78BC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3E006-1638-0442-8972-3C29547A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5EF9-420B-0C49-B82C-53BD48D43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5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681016-24D9-6048-B5BA-9D40F9F27C8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5417" y="0"/>
            <a:ext cx="12175744" cy="684885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230BE8-28B5-E54C-9754-2849D670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774"/>
            <a:ext cx="10515600" cy="787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BFC0E-A130-6F40-9926-FF4A8F42F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61332"/>
            <a:ext cx="10515600" cy="456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80FC5-9D5F-0545-BFD2-0EE0CB442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17909"/>
            <a:ext cx="2658035" cy="25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0691-4E4D-0A4A-8968-0DF6E4BFD0E2}" type="datetimeFigureOut">
              <a:rPr lang="en-US" smtClean="0"/>
              <a:pPr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36CCF-5673-5948-9C0A-E0078D568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9509" y="6428666"/>
            <a:ext cx="4114800" cy="25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DFD63-A2AC-4744-9447-C81BC87E0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4074"/>
            <a:ext cx="2743200" cy="25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5EF9-420B-0C49-B82C-53BD48D43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D520A6-4CC0-8695-37AD-E97AC583B305}"/>
              </a:ext>
            </a:extLst>
          </p:cNvPr>
          <p:cNvSpPr/>
          <p:nvPr userDrawn="1"/>
        </p:nvSpPr>
        <p:spPr>
          <a:xfrm>
            <a:off x="2115127" y="174965"/>
            <a:ext cx="1089891" cy="48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DCD93F6-30A9-4624-6993-CEBBF62D8B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39892" y="240012"/>
            <a:ext cx="1747016" cy="3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System Font Regular"/>
        <a:buChar char="‣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stem Font Regular"/>
        <a:buChar char="‣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stem Font Regular"/>
        <a:buChar char="‣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stem Font Regular"/>
        <a:buChar char="‣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stem Font Regular"/>
        <a:buChar char="‣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Picture 8" descr="A white cover with colorful triangles&#10;&#10;Description automatically generated">
            <a:extLst>
              <a:ext uri="{FF2B5EF4-FFF2-40B4-BE49-F238E27FC236}">
                <a16:creationId xmlns:a16="http://schemas.microsoft.com/office/drawing/2014/main" id="{9E9D99FB-2C8B-0AB3-30F2-F385BC73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72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18A61-1DF7-FABD-D3E2-ACC1A0879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5487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0070C0"/>
                </a:solidFill>
              </a:rPr>
              <a:t>Sistema Imunológico Não Específico (Inato)</a:t>
            </a:r>
          </a:p>
          <a:p>
            <a:r>
              <a:rPr lang="pt-PT" sz="2400" dirty="0"/>
              <a:t>Fornece a primeira linha de defesa, detetando e eliminando os agentes patogénicos invasores de forma imediata e inespecífica.</a:t>
            </a:r>
          </a:p>
          <a:p>
            <a:pPr marL="0" indent="0">
              <a:buNone/>
            </a:pPr>
            <a:endParaRPr lang="pt-PT" sz="2400" dirty="0"/>
          </a:p>
          <a:p>
            <a:r>
              <a:rPr lang="pt-PT" sz="2400" dirty="0"/>
              <a:t>As superfícies mucosas expostas ao meio externo formam uma barreira mecânica à invasão microbiana, e a camada de muco que as reveste contém moléculas com propriedades imunologicamente essenciais, que fazem parte do sistema de defesa imunitária inespecífica.</a:t>
            </a:r>
          </a:p>
          <a:p>
            <a:pPr marL="0" indent="0">
              <a:buNone/>
            </a:pPr>
            <a:endParaRPr lang="pt-PT" sz="2400" dirty="0"/>
          </a:p>
          <a:p>
            <a:r>
              <a:rPr lang="pt-PT" b="1" dirty="0"/>
              <a:t>Barreiras naturais</a:t>
            </a:r>
          </a:p>
          <a:p>
            <a:pPr lvl="1"/>
            <a:r>
              <a:rPr lang="pt-PT" sz="2000" dirty="0">
                <a:solidFill>
                  <a:srgbClr val="0070C0"/>
                </a:solidFill>
              </a:rPr>
              <a:t>Pele</a:t>
            </a:r>
            <a:r>
              <a:rPr lang="pt-PT" sz="2000" dirty="0"/>
              <a:t> </a:t>
            </a:r>
            <a:r>
              <a:rPr lang="pt-PT" sz="2000" dirty="0">
                <a:solidFill>
                  <a:srgbClr val="0070C0"/>
                </a:solidFill>
              </a:rPr>
              <a:t>(escamas): </a:t>
            </a:r>
            <a:r>
              <a:rPr lang="pt-PT" sz="2000" dirty="0"/>
              <a:t>primeira linha de defesa (barreira física contra entrada de patógenos);</a:t>
            </a:r>
          </a:p>
          <a:p>
            <a:pPr lvl="1"/>
            <a:r>
              <a:rPr lang="pt-PT" sz="2000" dirty="0">
                <a:solidFill>
                  <a:srgbClr val="0070C0"/>
                </a:solidFill>
              </a:rPr>
              <a:t>Muco</a:t>
            </a:r>
            <a:r>
              <a:rPr lang="pt-PT" sz="2000" dirty="0"/>
              <a:t>: ﻿Previne a entrada de microrganismos na pele, brânquias e trato gastrointestinal e a aderência de bactérias nas células epiteliais.</a:t>
            </a:r>
          </a:p>
          <a:p>
            <a:pPr lvl="2"/>
            <a:r>
              <a:rPr lang="pt-PT" sz="1600" dirty="0"/>
              <a:t>﻿</a:t>
            </a:r>
            <a:r>
              <a:rPr lang="pt-PT" sz="1800" dirty="0"/>
              <a:t>Componentes do muco: lisozimas, peptídeos antimicrobianos, </a:t>
            </a:r>
            <a:r>
              <a:rPr lang="pt-PT" sz="1800" dirty="0" err="1"/>
              <a:t>lectinas</a:t>
            </a:r>
            <a:r>
              <a:rPr lang="pt-PT" sz="1800" dirty="0"/>
              <a:t> e imunoglobulinas, proteínas do Sistema Complemento (conjunto de proteínas plasmáticas e de membrana, que </a:t>
            </a:r>
            <a:r>
              <a:rPr lang="pt-PT" sz="1800" dirty="0" err="1"/>
              <a:t>actuam</a:t>
            </a:r>
            <a:r>
              <a:rPr lang="pt-PT" sz="1800" dirty="0"/>
              <a:t> de forma coordenada como parte do sistema imunológico inato).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4042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8FAF-44B5-5A6F-F13B-EE37F81FC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006589"/>
            <a:ext cx="10515600" cy="4567593"/>
          </a:xfrm>
        </p:spPr>
        <p:txBody>
          <a:bodyPr>
            <a:normAutofit/>
          </a:bodyPr>
          <a:lstStyle/>
          <a:p>
            <a:r>
              <a:rPr lang="pt-PT" dirty="0"/>
              <a:t>﻿Importante manter a integridade da pele.</a:t>
            </a:r>
          </a:p>
          <a:p>
            <a:pPr lvl="1"/>
            <a:r>
              <a:rPr lang="pt-PT" dirty="0"/>
              <a:t>Evitar lesões.</a:t>
            </a:r>
          </a:p>
          <a:p>
            <a:pPr lvl="1"/>
            <a:r>
              <a:rPr lang="pt-PT" dirty="0"/>
              <a:t>Cuidados: maneio de rotina, despesca, transporte.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86502-9731-DD1B-C190-E56F0428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3" y="2649517"/>
            <a:ext cx="7772400" cy="3689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B5B5D-719F-B453-8F3E-E2A91ADC8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62" y="1504353"/>
            <a:ext cx="4291495" cy="35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4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11FA-E787-7A7A-6AB7-2BA29450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64" y="885373"/>
            <a:ext cx="10092871" cy="5663886"/>
          </a:xfrm>
        </p:spPr>
        <p:txBody>
          <a:bodyPr>
            <a:normAutofit/>
          </a:bodyPr>
          <a:lstStyle/>
          <a:p>
            <a:r>
              <a:rPr lang="pt-PT" sz="2400" dirty="0"/>
              <a:t>﻿</a:t>
            </a:r>
            <a:r>
              <a:rPr lang="pt-PT" b="1" dirty="0"/>
              <a:t>Mecanismos celulares</a:t>
            </a:r>
          </a:p>
          <a:p>
            <a:r>
              <a:rPr lang="pt-PT" sz="2600" dirty="0"/>
              <a:t>﻿</a:t>
            </a:r>
            <a:r>
              <a:rPr lang="pt-PT" sz="2400" dirty="0"/>
              <a:t>Principais células envolvidas:</a:t>
            </a:r>
          </a:p>
          <a:p>
            <a:pPr lvl="1"/>
            <a:r>
              <a:rPr lang="pt-PT" dirty="0">
                <a:solidFill>
                  <a:srgbClr val="0070C0"/>
                </a:solidFill>
              </a:rPr>
              <a:t>Fagócitos (fagocitose): </a:t>
            </a:r>
            <a:r>
              <a:rPr lang="pt-PT" dirty="0"/>
              <a:t>morte intracelular</a:t>
            </a:r>
          </a:p>
          <a:p>
            <a:pPr lvl="2"/>
            <a:r>
              <a:rPr lang="pt-PT" dirty="0"/>
              <a:t>Monócitos/macrófagos</a:t>
            </a:r>
          </a:p>
          <a:p>
            <a:pPr lvl="2"/>
            <a:r>
              <a:rPr lang="pt-PT" dirty="0"/>
              <a:t>Leucócitos granulares (neutrófilos)</a:t>
            </a:r>
          </a:p>
          <a:p>
            <a:pPr lvl="1"/>
            <a:r>
              <a:rPr lang="pt-PT" dirty="0">
                <a:solidFill>
                  <a:srgbClr val="0070C0"/>
                </a:solidFill>
              </a:rPr>
              <a:t>Eosinófilos</a:t>
            </a:r>
            <a:r>
              <a:rPr lang="pt-PT" dirty="0"/>
              <a:t>: morte extracelular</a:t>
            </a:r>
          </a:p>
          <a:p>
            <a:pPr lvl="2"/>
            <a:r>
              <a:rPr lang="pt-PT" dirty="0"/>
              <a:t>﻿</a:t>
            </a:r>
            <a:r>
              <a:rPr lang="pt-PT" dirty="0" err="1"/>
              <a:t>Acção</a:t>
            </a:r>
            <a:r>
              <a:rPr lang="pt-PT" dirty="0"/>
              <a:t> contra grandes patógenos: parasitas.</a:t>
            </a:r>
          </a:p>
          <a:p>
            <a:pPr lvl="1"/>
            <a:r>
              <a:rPr lang="pt-PT" dirty="0">
                <a:solidFill>
                  <a:srgbClr val="0070C0"/>
                </a:solidFill>
              </a:rPr>
              <a:t>Células assassinas naturais (</a:t>
            </a:r>
            <a:r>
              <a:rPr lang="pt-PT" i="1" dirty="0">
                <a:solidFill>
                  <a:srgbClr val="0070C0"/>
                </a:solidFill>
              </a:rPr>
              <a:t>natural </a:t>
            </a:r>
            <a:r>
              <a:rPr lang="pt-PT" i="1" dirty="0" err="1">
                <a:solidFill>
                  <a:srgbClr val="0070C0"/>
                </a:solidFill>
              </a:rPr>
              <a:t>killer</a:t>
            </a:r>
            <a:r>
              <a:rPr lang="pt-PT" dirty="0">
                <a:solidFill>
                  <a:srgbClr val="0070C0"/>
                </a:solidFill>
              </a:rPr>
              <a:t>, NK</a:t>
            </a:r>
            <a:r>
              <a:rPr lang="en-GB" b="0" i="0" u="none" strike="noStrike" dirty="0">
                <a:solidFill>
                  <a:srgbClr val="0070C0"/>
                </a:solidFill>
                <a:effectLst/>
                <a:latin typeface="__Roboto_35b5f0"/>
              </a:rPr>
              <a:t>)</a:t>
            </a:r>
            <a:r>
              <a:rPr lang="pt-PT" dirty="0"/>
              <a:t>: morte de células </a:t>
            </a:r>
            <a:r>
              <a:rPr lang="pt-PT" dirty="0" err="1"/>
              <a:t>infectadas</a:t>
            </a:r>
            <a:r>
              <a:rPr lang="pt-PT" dirty="0"/>
              <a:t> por vírus.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E3E3D-322B-D9DA-1143-F4AA1599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743" y="4102293"/>
            <a:ext cx="7398656" cy="25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_10.jpg">
            <a:extLst>
              <a:ext uri="{FF2B5EF4-FFF2-40B4-BE49-F238E27FC236}">
                <a16:creationId xmlns:a16="http://schemas.microsoft.com/office/drawing/2014/main" id="{1D80CC49-9BF6-D89A-8FFB-81298AF1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544"/>
          <a:stretch>
            <a:fillRect/>
          </a:stretch>
        </p:blipFill>
        <p:spPr>
          <a:xfrm>
            <a:off x="1635267" y="855624"/>
            <a:ext cx="9973176" cy="57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66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_11.jpg">
            <a:extLst>
              <a:ext uri="{FF2B5EF4-FFF2-40B4-BE49-F238E27FC236}">
                <a16:creationId xmlns:a16="http://schemas.microsoft.com/office/drawing/2014/main" id="{5C8C26C2-1F1B-4C6A-32B3-746E76DF9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283"/>
          <a:stretch>
            <a:fillRect/>
          </a:stretch>
        </p:blipFill>
        <p:spPr>
          <a:xfrm>
            <a:off x="982883" y="969380"/>
            <a:ext cx="9144000" cy="53298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6768-6116-1CBA-D08F-8929B3020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036" y="1760155"/>
            <a:ext cx="8823927" cy="64818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PT" dirty="0" err="1">
                <a:solidFill>
                  <a:srgbClr val="0070C0"/>
                </a:solidFill>
              </a:rPr>
              <a:t>Acção</a:t>
            </a:r>
            <a:r>
              <a:rPr lang="pt-PT" dirty="0">
                <a:solidFill>
                  <a:srgbClr val="0070C0"/>
                </a:solidFill>
              </a:rPr>
              <a:t> Eosinófilos</a:t>
            </a:r>
            <a:r>
              <a:rPr lang="pt-PT" dirty="0"/>
              <a:t>: morte extracelular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57480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_12.jpg">
            <a:extLst>
              <a:ext uri="{FF2B5EF4-FFF2-40B4-BE49-F238E27FC236}">
                <a16:creationId xmlns:a16="http://schemas.microsoft.com/office/drawing/2014/main" id="{CD2758A3-42BF-16D4-4900-D486F9A9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301"/>
          <a:stretch>
            <a:fillRect/>
          </a:stretch>
        </p:blipFill>
        <p:spPr>
          <a:xfrm>
            <a:off x="1612900" y="858838"/>
            <a:ext cx="9144000" cy="58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7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63054-7A62-528D-45C3-90E7C537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808822"/>
            <a:ext cx="10515600" cy="5842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0070C0"/>
                </a:solidFill>
              </a:rPr>
              <a:t>Sistema Imunológico Específico (Adaptativo)</a:t>
            </a:r>
          </a:p>
          <a:p>
            <a:r>
              <a:rPr lang="pt-PT" sz="2400" dirty="0"/>
              <a:t>É mais lento, mas altamente específico e com memória imunológica. </a:t>
            </a:r>
          </a:p>
          <a:p>
            <a:r>
              <a:rPr lang="pt-PT" sz="2400" dirty="0"/>
              <a:t>Depende da recombinação somática de fragmentos codificados pela linha germinativa para gerar receptores de antigénio expressos na membrana dos linfócitos B e T, produzindo respostas humorais e mediadas por células.</a:t>
            </a:r>
          </a:p>
          <a:p>
            <a:r>
              <a:rPr lang="pt-PT" sz="2400" dirty="0"/>
              <a:t>﻿Os órgãos envolvidos na imunidade específica são o </a:t>
            </a:r>
            <a:r>
              <a:rPr lang="pt-PT" sz="2400" dirty="0">
                <a:solidFill>
                  <a:srgbClr val="00B050"/>
                </a:solidFill>
              </a:rPr>
              <a:t>rim</a:t>
            </a:r>
            <a:r>
              <a:rPr lang="pt-PT" sz="2400" dirty="0"/>
              <a:t>, o </a:t>
            </a:r>
            <a:r>
              <a:rPr lang="pt-PT" sz="2400" dirty="0">
                <a:solidFill>
                  <a:srgbClr val="00B050"/>
                </a:solidFill>
              </a:rPr>
              <a:t>baço</a:t>
            </a:r>
            <a:r>
              <a:rPr lang="pt-PT" sz="2400" dirty="0"/>
              <a:t>, o </a:t>
            </a:r>
            <a:r>
              <a:rPr lang="pt-PT" sz="2400" dirty="0">
                <a:solidFill>
                  <a:srgbClr val="00B050"/>
                </a:solidFill>
              </a:rPr>
              <a:t>timo</a:t>
            </a:r>
            <a:r>
              <a:rPr lang="pt-PT" sz="2400" dirty="0"/>
              <a:t> e os </a:t>
            </a:r>
            <a:r>
              <a:rPr lang="pt-PT" sz="2400" dirty="0">
                <a:solidFill>
                  <a:srgbClr val="00B050"/>
                </a:solidFill>
              </a:rPr>
              <a:t>tecidos linfoides associados à mucosa</a:t>
            </a:r>
            <a:r>
              <a:rPr lang="pt-PT" sz="2400" dirty="0"/>
              <a:t>. Esses órgãos produzem células específicas de defesa, os linfócitos</a:t>
            </a:r>
          </a:p>
          <a:p>
            <a:pPr marL="457200" lvl="1" indent="0">
              <a:buNone/>
            </a:pPr>
            <a:endParaRPr lang="pt-PT" dirty="0"/>
          </a:p>
          <a:p>
            <a:r>
              <a:rPr lang="pt-PT" sz="2400" dirty="0">
                <a:solidFill>
                  <a:srgbClr val="0070C0"/>
                </a:solidFill>
              </a:rPr>
              <a:t>Células envolvidas</a:t>
            </a:r>
            <a:r>
              <a:rPr lang="pt-PT" sz="2400" dirty="0"/>
              <a:t>:</a:t>
            </a:r>
          </a:p>
          <a:p>
            <a:pPr lvl="1"/>
            <a:r>
              <a:rPr lang="pt-PT" sz="2200" dirty="0">
                <a:solidFill>
                  <a:srgbClr val="00B050"/>
                </a:solidFill>
              </a:rPr>
              <a:t>Macrófagos</a:t>
            </a:r>
            <a:r>
              <a:rPr lang="pt-PT" sz="2200" dirty="0"/>
              <a:t>: células apresentadoras de antígenos;</a:t>
            </a:r>
          </a:p>
          <a:p>
            <a:pPr lvl="1"/>
            <a:r>
              <a:rPr lang="pt-PT" sz="2200" dirty="0">
                <a:solidFill>
                  <a:srgbClr val="00B050"/>
                </a:solidFill>
              </a:rPr>
              <a:t>Linfócitos B</a:t>
            </a:r>
            <a:r>
              <a:rPr lang="pt-PT" sz="2200" dirty="0"/>
              <a:t>: produção de anticorpos, que são proteínas de memória imunológica, responsáveis pelo reconhecimento e neutralização dos antígenos</a:t>
            </a:r>
          </a:p>
          <a:p>
            <a:pPr lvl="1"/>
            <a:r>
              <a:rPr lang="pt-PT" sz="2200" dirty="0">
                <a:solidFill>
                  <a:srgbClr val="00B050"/>
                </a:solidFill>
              </a:rPr>
              <a:t>Linfócitos T:</a:t>
            </a:r>
            <a:r>
              <a:rPr lang="pt-PT" sz="2200" dirty="0"/>
              <a:t> Responsáveis pela imunidade celular; ajudam na </a:t>
            </a:r>
            <a:r>
              <a:rPr lang="pt-PT" sz="2200" dirty="0" err="1"/>
              <a:t>activação</a:t>
            </a:r>
            <a:r>
              <a:rPr lang="pt-PT" sz="2200" dirty="0"/>
              <a:t> de macrófagos e destruição de células </a:t>
            </a:r>
            <a:r>
              <a:rPr lang="pt-PT" sz="2200" dirty="0" err="1"/>
              <a:t>infectadas</a:t>
            </a:r>
            <a:r>
              <a:rPr lang="pt-PT" sz="2200" dirty="0"/>
              <a:t>. </a:t>
            </a:r>
          </a:p>
          <a:p>
            <a:endParaRPr lang="pt-PT" sz="22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517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12AB7-D6F5-A37B-8D57-863FCC68D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84" y="1026226"/>
            <a:ext cx="7135368" cy="5553868"/>
          </a:xfrm>
        </p:spPr>
        <p:txBody>
          <a:bodyPr>
            <a:normAutofit lnSpcReduction="10000"/>
          </a:bodyPr>
          <a:lstStyle/>
          <a:p>
            <a:r>
              <a:rPr lang="pt-PT" noProof="0" dirty="0">
                <a:solidFill>
                  <a:srgbClr val="0070C0"/>
                </a:solidFill>
              </a:rPr>
              <a:t>Órgãos linfoides </a:t>
            </a:r>
            <a:r>
              <a:rPr lang="pt-PT" sz="2400" noProof="0" dirty="0"/>
              <a:t>(responsáveis pela produção, maturação e </a:t>
            </a:r>
            <a:r>
              <a:rPr lang="pt-PT" sz="2400" noProof="0" dirty="0" err="1"/>
              <a:t>activação</a:t>
            </a:r>
            <a:r>
              <a:rPr lang="pt-PT" sz="2400" noProof="0" dirty="0"/>
              <a:t> dos linfócitos):</a:t>
            </a:r>
            <a:endParaRPr lang="pt-PT" noProof="0" dirty="0"/>
          </a:p>
          <a:p>
            <a:pPr lvl="1"/>
            <a:r>
              <a:rPr lang="pt-PT" noProof="0" dirty="0"/>
              <a:t>Timo: </a:t>
            </a:r>
          </a:p>
          <a:p>
            <a:pPr lvl="2"/>
            <a:r>
              <a:rPr lang="pt-PT" noProof="0" dirty="0"/>
              <a:t>Maturação de linfócitos T. </a:t>
            </a:r>
          </a:p>
          <a:p>
            <a:pPr lvl="2"/>
            <a:r>
              <a:rPr lang="pt-PT" noProof="0" dirty="0"/>
              <a:t>Essencial na geração da resposta imune celular adaptativa.</a:t>
            </a:r>
          </a:p>
          <a:p>
            <a:pPr lvl="1"/>
            <a:r>
              <a:rPr lang="pt-PT" noProof="0" dirty="0"/>
              <a:t>Baço: </a:t>
            </a:r>
          </a:p>
          <a:p>
            <a:pPr lvl="2"/>
            <a:r>
              <a:rPr lang="pt-PT" noProof="0" dirty="0" err="1"/>
              <a:t>Actua</a:t>
            </a:r>
            <a:r>
              <a:rPr lang="pt-PT" noProof="0" dirty="0"/>
              <a:t> na produção e </a:t>
            </a:r>
            <a:r>
              <a:rPr lang="pt-PT" noProof="0" dirty="0" err="1"/>
              <a:t>activação</a:t>
            </a:r>
            <a:r>
              <a:rPr lang="pt-PT" noProof="0" dirty="0"/>
              <a:t> de linfócitos B e T, além de filtrar o sangue.</a:t>
            </a:r>
          </a:p>
          <a:p>
            <a:pPr lvl="1"/>
            <a:r>
              <a:rPr lang="pt-PT" noProof="0" dirty="0"/>
              <a:t>Rim Anterior (rim cranial/cefálico):</a:t>
            </a:r>
          </a:p>
          <a:p>
            <a:pPr lvl="2"/>
            <a:r>
              <a:rPr lang="pt-PT" noProof="0" dirty="0"/>
              <a:t>Principal órgão hematopoiético nos peixes, equivalente à medula óssea em mamíferos.</a:t>
            </a:r>
          </a:p>
          <a:p>
            <a:pPr lvl="2"/>
            <a:r>
              <a:rPr lang="pt-PT" noProof="0" dirty="0"/>
              <a:t>Local de produção e diferenciação dos linfócitos B e outros leucócitos</a:t>
            </a:r>
          </a:p>
          <a:p>
            <a:pPr lvl="1"/>
            <a:r>
              <a:rPr lang="pt-PT" noProof="0" dirty="0"/>
              <a:t>Rim Posterior (médio):</a:t>
            </a:r>
          </a:p>
          <a:p>
            <a:pPr lvl="2"/>
            <a:r>
              <a:rPr lang="pt-PT" noProof="0" dirty="0"/>
              <a:t>Função excretora, mas também pode participar da resposta imune, embora menos </a:t>
            </a:r>
            <a:r>
              <a:rPr lang="pt-PT" noProof="0" dirty="0" err="1"/>
              <a:t>activamente</a:t>
            </a:r>
            <a:r>
              <a:rPr lang="pt-PT" noProof="0" dirty="0"/>
              <a:t> do que o rim anterior.</a:t>
            </a:r>
          </a:p>
        </p:txBody>
      </p:sp>
      <p:pic>
        <p:nvPicPr>
          <p:cNvPr id="4" name="Picture 3" descr="temp_14.jpg">
            <a:extLst>
              <a:ext uri="{FF2B5EF4-FFF2-40B4-BE49-F238E27FC236}">
                <a16:creationId xmlns:a16="http://schemas.microsoft.com/office/drawing/2014/main" id="{E3ABD606-D1A1-BB79-CF2F-70AAEB91D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3" t="8411" r="30200" b="47467"/>
          <a:stretch>
            <a:fillRect/>
          </a:stretch>
        </p:blipFill>
        <p:spPr>
          <a:xfrm>
            <a:off x="7388352" y="1815120"/>
            <a:ext cx="4803648" cy="27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43A2D-70CD-CEAC-1B42-3F0AEEEB883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990368"/>
            <a:ext cx="6920753" cy="6199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/>
              <a:t>Tecidos Linfoides Associados a Mucosas (</a:t>
            </a:r>
            <a:r>
              <a:rPr lang="pt-PT" sz="2400" i="1" dirty="0"/>
              <a:t>Mucosa-</a:t>
            </a:r>
            <a:r>
              <a:rPr lang="pt-PT" sz="2400" i="1" dirty="0" err="1"/>
              <a:t>associated</a:t>
            </a:r>
            <a:r>
              <a:rPr lang="pt-PT" sz="2400" i="1" dirty="0"/>
              <a:t> </a:t>
            </a:r>
            <a:r>
              <a:rPr lang="pt-PT" sz="2400" i="1" dirty="0" err="1"/>
              <a:t>Lymphoid</a:t>
            </a:r>
            <a:r>
              <a:rPr lang="pt-PT" sz="2400" i="1" dirty="0"/>
              <a:t> </a:t>
            </a:r>
            <a:r>
              <a:rPr lang="pt-PT" sz="2400" i="1" dirty="0" err="1"/>
              <a:t>Tissue</a:t>
            </a:r>
            <a:r>
              <a:rPr lang="pt-PT" sz="2400" dirty="0"/>
              <a:t>, MALT):</a:t>
            </a:r>
          </a:p>
          <a:p>
            <a:pPr lvl="1"/>
            <a:r>
              <a:rPr lang="pt-PT" sz="2200" dirty="0" err="1"/>
              <a:t>Actuam</a:t>
            </a:r>
            <a:r>
              <a:rPr lang="pt-PT" sz="2200" dirty="0"/>
              <a:t> como uma barreira de defesa, capturando e eliminando patógenos que entram pelas mucosas. </a:t>
            </a:r>
          </a:p>
          <a:p>
            <a:pPr lvl="1"/>
            <a:r>
              <a:rPr lang="pt-PT" sz="2200" dirty="0"/>
              <a:t>Também desencadeiam respostas imunes específicas contra esses patógenos. </a:t>
            </a:r>
          </a:p>
          <a:p>
            <a:pPr lvl="1"/>
            <a:r>
              <a:rPr lang="pt-PT" sz="2200" dirty="0"/>
              <a:t>Nos peixes, há diversos tecidos linfoides associados:</a:t>
            </a:r>
          </a:p>
          <a:p>
            <a:pPr lvl="2"/>
            <a:r>
              <a:rPr lang="pt-PT" dirty="0"/>
              <a:t>GALT (</a:t>
            </a:r>
            <a:r>
              <a:rPr lang="pt-PT" i="1" dirty="0" err="1"/>
              <a:t>Gut-Associated</a:t>
            </a:r>
            <a:r>
              <a:rPr lang="pt-PT" i="1" dirty="0"/>
              <a:t> </a:t>
            </a:r>
            <a:r>
              <a:rPr lang="pt-PT" i="1" dirty="0" err="1"/>
              <a:t>Lymphoid</a:t>
            </a:r>
            <a:r>
              <a:rPr lang="pt-PT" i="1" dirty="0"/>
              <a:t> </a:t>
            </a:r>
            <a:r>
              <a:rPr lang="pt-PT" i="1" dirty="0" err="1"/>
              <a:t>Tissue</a:t>
            </a:r>
            <a:r>
              <a:rPr lang="pt-PT" dirty="0"/>
              <a:t>): Tecidos linfoides associados ao intestino.</a:t>
            </a:r>
          </a:p>
          <a:p>
            <a:pPr lvl="2"/>
            <a:r>
              <a:rPr lang="pt-PT" dirty="0"/>
              <a:t>SALT (</a:t>
            </a:r>
            <a:r>
              <a:rPr lang="pt-PT" i="1" dirty="0"/>
              <a:t>Skin-</a:t>
            </a:r>
            <a:r>
              <a:rPr lang="pt-PT" i="1" dirty="0" err="1"/>
              <a:t>Associated</a:t>
            </a:r>
            <a:r>
              <a:rPr lang="pt-PT" i="1" dirty="0"/>
              <a:t> </a:t>
            </a:r>
            <a:r>
              <a:rPr lang="pt-PT" i="1" dirty="0" err="1"/>
              <a:t>Lymphoid</a:t>
            </a:r>
            <a:r>
              <a:rPr lang="pt-PT" i="1" dirty="0"/>
              <a:t> </a:t>
            </a:r>
            <a:r>
              <a:rPr lang="pt-PT" i="1" dirty="0" err="1"/>
              <a:t>Tissue</a:t>
            </a:r>
            <a:r>
              <a:rPr lang="pt-PT" dirty="0"/>
              <a:t>): Associados à pele.</a:t>
            </a:r>
          </a:p>
          <a:p>
            <a:pPr lvl="2"/>
            <a:r>
              <a:rPr lang="pt-PT" dirty="0"/>
              <a:t>GIALT (</a:t>
            </a:r>
            <a:r>
              <a:rPr lang="pt-PT" i="1" dirty="0" err="1"/>
              <a:t>Gill-Associated</a:t>
            </a:r>
            <a:r>
              <a:rPr lang="pt-PT" i="1" dirty="0"/>
              <a:t> </a:t>
            </a:r>
            <a:r>
              <a:rPr lang="pt-PT" i="1" dirty="0" err="1"/>
              <a:t>Lymphoid</a:t>
            </a:r>
            <a:r>
              <a:rPr lang="pt-PT" i="1" dirty="0"/>
              <a:t> </a:t>
            </a:r>
            <a:r>
              <a:rPr lang="pt-PT" i="1" dirty="0" err="1"/>
              <a:t>Tissue</a:t>
            </a:r>
            <a:r>
              <a:rPr lang="pt-PT" dirty="0"/>
              <a:t>): Associados às brânquias.</a:t>
            </a:r>
          </a:p>
          <a:p>
            <a:pPr lvl="2"/>
            <a:r>
              <a:rPr lang="pt-PT" dirty="0"/>
              <a:t>NALT(</a:t>
            </a:r>
            <a:r>
              <a:rPr lang="pt-PT" i="1" dirty="0" err="1"/>
              <a:t>Nasopharynx-Associated</a:t>
            </a:r>
            <a:r>
              <a:rPr lang="pt-PT" i="1" dirty="0"/>
              <a:t> </a:t>
            </a:r>
            <a:r>
              <a:rPr lang="pt-PT" i="1" dirty="0" err="1"/>
              <a:t>Lymphoid</a:t>
            </a:r>
            <a:r>
              <a:rPr lang="pt-PT" i="1" dirty="0"/>
              <a:t> </a:t>
            </a:r>
            <a:r>
              <a:rPr lang="pt-PT" i="1" dirty="0" err="1"/>
              <a:t>Tissue</a:t>
            </a:r>
            <a:r>
              <a:rPr lang="pt-PT" dirty="0"/>
              <a:t>):  Associado à nasofaringe.</a:t>
            </a:r>
          </a:p>
          <a:p>
            <a:pPr lvl="2"/>
            <a:endParaRPr lang="pt-PT" sz="2200" dirty="0"/>
          </a:p>
          <a:p>
            <a:pPr lvl="2"/>
            <a:endParaRPr lang="pt-PT" sz="2200" dirty="0"/>
          </a:p>
          <a:p>
            <a:endParaRPr lang="pt-P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8BCF3-6F6D-8DDF-5093-E6BDD275D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753" y="2091145"/>
            <a:ext cx="5271247" cy="26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94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06C2D-2F71-D6B7-2215-5A16FE8D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7806"/>
            <a:ext cx="10515600" cy="3548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sz="1800" dirty="0"/>
              <a:t>Visão geral da resposta imunitária dos peixes à infecção. ﻿DOI: 10.1111/raq.12731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29A51-28DD-E67B-1626-77A8676C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00" y="835978"/>
            <a:ext cx="8408912" cy="53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0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5025C-54DD-2B11-0D94-DBB9E4086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909" y="2365276"/>
            <a:ext cx="9144000" cy="1281918"/>
          </a:xfrm>
        </p:spPr>
        <p:txBody>
          <a:bodyPr/>
          <a:lstStyle/>
          <a:p>
            <a:r>
              <a:rPr lang="pt-PT" dirty="0"/>
              <a:t>Módulo 2: ﻿Sistema Imunológico de Animais Aquáticos de Interesse Aquícola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8DDE2-368F-90C8-ABBB-AA7AF5DC9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7056"/>
            <a:ext cx="9144000" cy="500743"/>
          </a:xfrm>
        </p:spPr>
        <p:txBody>
          <a:bodyPr/>
          <a:lstStyle/>
          <a:p>
            <a:r>
              <a:rPr lang="pt-PT" b="1" dirty="0"/>
              <a:t>Facilitador: Manecas Baloi</a:t>
            </a:r>
          </a:p>
        </p:txBody>
      </p:sp>
    </p:spTree>
    <p:extLst>
      <p:ext uri="{BB962C8B-B14F-4D97-AF65-F5344CB8AC3E}">
        <p14:creationId xmlns:p14="http://schemas.microsoft.com/office/powerpoint/2010/main" val="110445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F170-5F6E-306F-64A8-CEC7FD83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Morfologia e Anatomia dos Crustáceos</a:t>
            </a:r>
          </a:p>
        </p:txBody>
      </p:sp>
      <p:pic>
        <p:nvPicPr>
          <p:cNvPr id="6" name="Picture 5" descr="A diagram of a shrimp&#10;&#10;AI-generated content may be incorrect.">
            <a:extLst>
              <a:ext uri="{FF2B5EF4-FFF2-40B4-BE49-F238E27FC236}">
                <a16:creationId xmlns:a16="http://schemas.microsoft.com/office/drawing/2014/main" id="{6E8F538B-2656-FA93-C1CD-5F914C70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26" y="1666183"/>
            <a:ext cx="5861674" cy="4828309"/>
          </a:xfrm>
          <a:prstGeom prst="rect">
            <a:avLst/>
          </a:prstGeom>
        </p:spPr>
      </p:pic>
      <p:pic>
        <p:nvPicPr>
          <p:cNvPr id="12" name="Picture 11" descr="A diagram of a human body&#10;&#10;AI-generated content may be incorrect.">
            <a:extLst>
              <a:ext uri="{FF2B5EF4-FFF2-40B4-BE49-F238E27FC236}">
                <a16:creationId xmlns:a16="http://schemas.microsoft.com/office/drawing/2014/main" id="{6BEE4166-D009-77DB-A10C-09C868C7E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2170138"/>
            <a:ext cx="6248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991A57-1649-4E36-70BE-F0B0413C7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" y="891602"/>
            <a:ext cx="6171992" cy="5761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5E5DC-79BD-0F51-F0A2-7431D34DDC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979"/>
          <a:stretch/>
        </p:blipFill>
        <p:spPr>
          <a:xfrm>
            <a:off x="6176261" y="891602"/>
            <a:ext cx="6015739" cy="4040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499F71-FF49-1C7D-FD78-C192CF8E34E9}"/>
              </a:ext>
            </a:extLst>
          </p:cNvPr>
          <p:cNvSpPr txBox="1"/>
          <p:nvPr/>
        </p:nvSpPr>
        <p:spPr>
          <a:xfrm>
            <a:off x="6438275" y="5330722"/>
            <a:ext cx="5538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A, antena. AB, abdómen (em baixo). C, garra. CA, carapaça. E, olho. SL, pata nadadora. WL, pata locomotora.</a:t>
            </a:r>
          </a:p>
        </p:txBody>
      </p:sp>
    </p:spTree>
    <p:extLst>
      <p:ext uri="{BB962C8B-B14F-4D97-AF65-F5344CB8AC3E}">
        <p14:creationId xmlns:p14="http://schemas.microsoft.com/office/powerpoint/2010/main" val="250461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35E19-88C7-EA81-7D55-A69B766D5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1540"/>
            <a:ext cx="5882640" cy="5437385"/>
          </a:xfrm>
        </p:spPr>
        <p:txBody>
          <a:bodyPr>
            <a:normAutofit/>
          </a:bodyPr>
          <a:lstStyle/>
          <a:p>
            <a:r>
              <a:rPr lang="pt-PT" b="1" dirty="0"/>
              <a:t>Sistema Imunológico dos Crustáceos </a:t>
            </a:r>
          </a:p>
          <a:p>
            <a:r>
              <a:rPr lang="pt-PT" sz="2400" dirty="0"/>
              <a:t>Exclusivamente </a:t>
            </a:r>
            <a:r>
              <a:rPr lang="pt-PT" sz="2400" dirty="0">
                <a:solidFill>
                  <a:srgbClr val="0070C0"/>
                </a:solidFill>
              </a:rPr>
              <a:t>inato</a:t>
            </a:r>
            <a:r>
              <a:rPr lang="pt-PT" sz="2400" dirty="0"/>
              <a:t>, ou seja, não possuem memória adaptativa como os vertebrados.</a:t>
            </a:r>
          </a:p>
          <a:p>
            <a:endParaRPr lang="pt-PT" sz="2400" dirty="0"/>
          </a:p>
          <a:p>
            <a:r>
              <a:rPr lang="pt-PT" sz="2400" dirty="0"/>
              <a:t>Bastante eficiente e especializado para lidar com patógenos do ambiente aquático.</a:t>
            </a:r>
          </a:p>
          <a:p>
            <a:endParaRPr lang="pt-PT" sz="2400" dirty="0"/>
          </a:p>
          <a:p>
            <a:r>
              <a:rPr lang="pt-PT" sz="2400" dirty="0"/>
              <a:t>A defesa imunológica baseia-se em barreiras físicas e química,  respostas celulares (hemócitos) e não celulares (humorais)</a:t>
            </a:r>
            <a:r>
              <a:rPr lang="pt-PT" dirty="0"/>
              <a:t>.</a:t>
            </a:r>
          </a:p>
          <a:p>
            <a:pPr marL="0" indent="0">
              <a:buNone/>
            </a:pPr>
            <a:endParaRPr lang="pt-PT" dirty="0"/>
          </a:p>
          <a:p>
            <a:pPr lvl="2"/>
            <a:endParaRPr lang="en-GB" b="0" i="0" u="none" strike="noStrike" dirty="0">
              <a:effectLst/>
              <a:latin typeface="Google Sans"/>
            </a:endParaRPr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F0B91-F263-8903-4421-497086AC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42"/>
          <a:stretch/>
        </p:blipFill>
        <p:spPr>
          <a:xfrm>
            <a:off x="6720840" y="1343660"/>
            <a:ext cx="5323840" cy="45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3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0551C-76E3-27E7-6271-85119FBF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4053"/>
            <a:ext cx="10515600" cy="517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000" dirty="0"/>
              <a:t>Moléculas envolvidas nas respostas imunológicas inatas dos crustáceos. </a:t>
            </a:r>
            <a:r>
              <a:rPr lang="pt-PT" sz="1800" i="1" dirty="0" err="1"/>
              <a:t>Rathinam</a:t>
            </a:r>
            <a:r>
              <a:rPr lang="pt-PT" sz="1800" i="1" dirty="0"/>
              <a:t> et al.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1A259-1431-3DCD-3834-408F54D1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2149"/>
            <a:ext cx="10872613" cy="51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48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0C28D-33B0-C425-2855-6165C78E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386"/>
            <a:ext cx="10515600" cy="529053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PT" b="1"/>
              <a:t>Mecanismos de Defesa dos Crustáceos</a:t>
            </a:r>
            <a:endParaRPr lang="pt-PT" sz="2400"/>
          </a:p>
          <a:p>
            <a:r>
              <a:rPr lang="pt-PT" sz="2400" b="1" noProof="0">
                <a:solidFill>
                  <a:srgbClr val="222222"/>
                </a:solidFill>
              </a:rPr>
              <a:t>Barreiras físicas e químicas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Exoesqueleto</a:t>
            </a:r>
            <a:r>
              <a:rPr lang="pt-PT" sz="2000" noProof="0">
                <a:solidFill>
                  <a:srgbClr val="222222"/>
                </a:solidFill>
              </a:rPr>
              <a:t>: Protege contra lesões físicas e entrada de patógenos;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Cutícula com compostos antimicrobianos</a:t>
            </a:r>
            <a:r>
              <a:rPr lang="pt-PT" sz="2000" noProof="0">
                <a:solidFill>
                  <a:srgbClr val="222222"/>
                </a:solidFill>
              </a:rPr>
              <a:t>: Impede colonização de microrganismos;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Ecdise (troca do exoesqueleto): </a:t>
            </a:r>
            <a:r>
              <a:rPr lang="pt-PT" sz="2000" noProof="0">
                <a:solidFill>
                  <a:srgbClr val="222222"/>
                </a:solidFill>
              </a:rPr>
              <a:t>Elimina organismos aderidos externamente.</a:t>
            </a:r>
          </a:p>
          <a:p>
            <a:pPr marL="457200" lvl="1" indent="0">
              <a:buNone/>
            </a:pPr>
            <a:endParaRPr lang="pt-PT" sz="2000" noProof="0">
              <a:solidFill>
                <a:srgbClr val="222222"/>
              </a:solidFill>
            </a:endParaRPr>
          </a:p>
          <a:p>
            <a:r>
              <a:rPr lang="pt-PT" sz="2400" b="1" noProof="0">
                <a:solidFill>
                  <a:srgbClr val="222222"/>
                </a:solidFill>
              </a:rPr>
              <a:t>Mecanismos celulares (Hemócitos)</a:t>
            </a:r>
            <a:endParaRPr lang="pt-PT" b="1" noProof="0">
              <a:solidFill>
                <a:srgbClr val="222222"/>
              </a:solidFill>
            </a:endParaRP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Fagocitose</a:t>
            </a:r>
            <a:r>
              <a:rPr lang="pt-PT" sz="2000" noProof="0">
                <a:solidFill>
                  <a:srgbClr val="222222"/>
                </a:solidFill>
              </a:rPr>
              <a:t>: Hemócitos englobam e digerem microrganismos;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Encapsulamento</a:t>
            </a:r>
            <a:r>
              <a:rPr lang="pt-PT" sz="2000" noProof="0">
                <a:solidFill>
                  <a:srgbClr val="222222"/>
                </a:solidFill>
              </a:rPr>
              <a:t>: Isolamento de organismos grandes como parasitas;</a:t>
            </a:r>
          </a:p>
          <a:p>
            <a:pPr lvl="1"/>
            <a:r>
              <a:rPr lang="pt-PT" sz="2000" noProof="0" err="1">
                <a:solidFill>
                  <a:srgbClr val="0070C0"/>
                </a:solidFill>
              </a:rPr>
              <a:t>Nodulação</a:t>
            </a:r>
            <a:r>
              <a:rPr lang="pt-PT" sz="2000" noProof="0">
                <a:solidFill>
                  <a:srgbClr val="222222"/>
                </a:solidFill>
              </a:rPr>
              <a:t>: Formação de nódulos em torno de grupos de patógenos;</a:t>
            </a:r>
          </a:p>
          <a:p>
            <a:pPr lvl="1"/>
            <a:r>
              <a:rPr lang="pt-PT" sz="2000" noProof="0" err="1">
                <a:solidFill>
                  <a:srgbClr val="0070C0"/>
                </a:solidFill>
              </a:rPr>
              <a:t>Citotoxicidade</a:t>
            </a:r>
            <a:r>
              <a:rPr lang="pt-PT" sz="2000" noProof="0">
                <a:solidFill>
                  <a:srgbClr val="222222"/>
                </a:solidFill>
              </a:rPr>
              <a:t>: Hemócitos liberam substâncias tóxicas contra invasores.</a:t>
            </a:r>
          </a:p>
          <a:p>
            <a:pPr marL="457200" lvl="1" indent="0">
              <a:buNone/>
            </a:pPr>
            <a:endParaRPr lang="pt-PT" sz="2000" noProof="0">
              <a:solidFill>
                <a:srgbClr val="222222"/>
              </a:solidFill>
            </a:endParaRPr>
          </a:p>
          <a:p>
            <a:pPr lvl="1"/>
            <a:r>
              <a:rPr lang="pt-PT" sz="2000" b="0" i="0" u="none" strike="noStrike" noProof="0">
                <a:effectLst/>
              </a:rPr>
              <a:t>Os hemócitos também envolvidos na regulação de diferentes funções fisiológicas, nomeadamente, endurecimento do exoesqueleto, cicatrização de danos na cutícula, coagulação, metabolismo dos hidratos de carbono e transporte e armazenamento de proteínas/aminoácidos.</a:t>
            </a:r>
          </a:p>
          <a:p>
            <a:pPr lvl="1"/>
            <a:endParaRPr lang="pt-PT" sz="2000" noProof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46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FEA2C-8A76-C630-D197-AB6D6F03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1891"/>
            <a:ext cx="10515600" cy="5337033"/>
          </a:xfrm>
        </p:spPr>
        <p:txBody>
          <a:bodyPr>
            <a:normAutofit/>
          </a:bodyPr>
          <a:lstStyle/>
          <a:p>
            <a:r>
              <a:rPr lang="pt-PT" sz="2400"/>
              <a:t>O</a:t>
            </a:r>
            <a:r>
              <a:rPr lang="pt-PT" sz="2400" b="0" i="0" u="none" strike="noStrike" noProof="0">
                <a:effectLst/>
              </a:rPr>
              <a:t>s hemócitos podem ser classificados com base na presença de grânulos citoplasmáticos em três tipos principais: </a:t>
            </a:r>
          </a:p>
          <a:p>
            <a:pPr lvl="1"/>
            <a:r>
              <a:rPr lang="pt-PT" sz="2000">
                <a:solidFill>
                  <a:srgbClr val="0070C0"/>
                </a:solidFill>
              </a:rPr>
              <a:t>C</a:t>
            </a:r>
            <a:r>
              <a:rPr lang="pt-PT" sz="2000" b="0" u="none" strike="noStrike" noProof="0" err="1">
                <a:solidFill>
                  <a:srgbClr val="0070C0"/>
                </a:solidFill>
                <a:effectLst/>
              </a:rPr>
              <a:t>élulas</a:t>
            </a:r>
            <a:r>
              <a:rPr lang="pt-PT" sz="2000" b="0" u="none" strike="noStrike" noProof="0">
                <a:solidFill>
                  <a:srgbClr val="0070C0"/>
                </a:solidFill>
                <a:effectLst/>
              </a:rPr>
              <a:t> granulares: </a:t>
            </a:r>
            <a:r>
              <a:rPr lang="pt-PT" sz="2000" b="0" i="0" u="none" strike="noStrike" noProof="0">
                <a:effectLst/>
              </a:rPr>
              <a:t>possuem muitos grânulos grandes, diâmetro superior a 1 </a:t>
            </a:r>
            <a:r>
              <a:rPr lang="el-GR" sz="2000" b="0" i="0" u="none" strike="noStrike" noProof="0">
                <a:effectLst/>
              </a:rPr>
              <a:t>μ</a:t>
            </a:r>
            <a:r>
              <a:rPr lang="pt-PT" sz="2000" b="0" i="0" u="none" strike="noStrike" noProof="0">
                <a:effectLst/>
              </a:rPr>
              <a:t>m;</a:t>
            </a:r>
          </a:p>
          <a:p>
            <a:pPr lvl="1"/>
            <a:r>
              <a:rPr lang="pt-PT" sz="2000">
                <a:solidFill>
                  <a:srgbClr val="0070C0"/>
                </a:solidFill>
              </a:rPr>
              <a:t>C</a:t>
            </a:r>
            <a:r>
              <a:rPr lang="pt-PT" sz="2000" b="0" u="none" strike="noStrike" noProof="0" err="1">
                <a:solidFill>
                  <a:srgbClr val="0070C0"/>
                </a:solidFill>
                <a:effectLst/>
              </a:rPr>
              <a:t>élulas</a:t>
            </a:r>
            <a:r>
              <a:rPr lang="pt-PT" sz="2000" b="0" u="none" strike="noStrike" noProof="0">
                <a:solidFill>
                  <a:srgbClr val="0070C0"/>
                </a:solidFill>
                <a:effectLst/>
              </a:rPr>
              <a:t> </a:t>
            </a:r>
            <a:r>
              <a:rPr lang="pt-PT" sz="2000" b="0" u="none" strike="noStrike" noProof="0" err="1">
                <a:solidFill>
                  <a:srgbClr val="0070C0"/>
                </a:solidFill>
                <a:effectLst/>
              </a:rPr>
              <a:t>semigranulares</a:t>
            </a:r>
            <a:r>
              <a:rPr lang="pt-PT" sz="2000">
                <a:solidFill>
                  <a:srgbClr val="0070C0"/>
                </a:solidFill>
              </a:rPr>
              <a:t>: </a:t>
            </a:r>
            <a:r>
              <a:rPr lang="pt-PT" sz="2000" b="0" i="0" u="none" strike="noStrike" noProof="0">
                <a:effectLst/>
              </a:rPr>
              <a:t>possuem menos grânulos de tamanhos variados no citoplasma, diâmetro inferior a 1 </a:t>
            </a:r>
            <a:r>
              <a:rPr lang="el-GR" sz="2000" b="0" i="0" u="none" strike="noStrike" noProof="0">
                <a:effectLst/>
              </a:rPr>
              <a:t>μ</a:t>
            </a:r>
            <a:r>
              <a:rPr lang="pt-PT" sz="2000" b="0" i="0" u="none" strike="noStrike" noProof="0">
                <a:effectLst/>
              </a:rPr>
              <a:t>m, com um núcleo central;</a:t>
            </a:r>
          </a:p>
          <a:p>
            <a:pPr lvl="1"/>
            <a:r>
              <a:rPr lang="pt-PT" sz="2000">
                <a:solidFill>
                  <a:srgbClr val="0070C0"/>
                </a:solidFill>
              </a:rPr>
              <a:t>C</a:t>
            </a:r>
            <a:r>
              <a:rPr lang="pt-PT" sz="2000" b="0" u="none" strike="noStrike" noProof="0" err="1">
                <a:solidFill>
                  <a:srgbClr val="0070C0"/>
                </a:solidFill>
                <a:effectLst/>
              </a:rPr>
              <a:t>élulas</a:t>
            </a:r>
            <a:r>
              <a:rPr lang="pt-PT" sz="2000" b="0" u="none" strike="noStrike" noProof="0">
                <a:solidFill>
                  <a:srgbClr val="0070C0"/>
                </a:solidFill>
                <a:effectLst/>
              </a:rPr>
              <a:t> hialinas: </a:t>
            </a:r>
            <a:r>
              <a:rPr lang="pt-PT" sz="2000" b="0" i="0" u="none" strike="noStrike" noProof="0">
                <a:effectLst/>
              </a:rPr>
              <a:t>possuem elevada relação núcleo/citoplasma (&gt; 0,35), numerosos "depósitos" pequenos e </a:t>
            </a:r>
            <a:r>
              <a:rPr lang="pt-PT" sz="2000" b="0" i="0" u="none" strike="noStrike" noProof="0" err="1">
                <a:effectLst/>
              </a:rPr>
              <a:t>electrondensos</a:t>
            </a:r>
            <a:r>
              <a:rPr lang="pt-PT" sz="2000" b="0" i="0" u="none" strike="noStrike" noProof="0">
                <a:effectLst/>
              </a:rPr>
              <a:t> no seu citoplasma, diâmetro inferior a 1 </a:t>
            </a:r>
            <a:r>
              <a:rPr lang="el-GR" sz="2000" b="0" i="0" u="none" strike="noStrike" noProof="0">
                <a:effectLst/>
              </a:rPr>
              <a:t>μ</a:t>
            </a:r>
            <a:r>
              <a:rPr lang="pt-PT" sz="2000" b="0" i="0" u="none" strike="noStrike" noProof="0">
                <a:effectLst/>
              </a:rPr>
              <a:t>m.</a:t>
            </a:r>
          </a:p>
          <a:p>
            <a:endParaRPr lang="pt-PT" sz="2400">
              <a:solidFill>
                <a:srgbClr val="0070C0"/>
              </a:solidFill>
            </a:endParaRPr>
          </a:p>
          <a:p>
            <a:endParaRPr lang="pt-PT" sz="2400">
              <a:solidFill>
                <a:srgbClr val="0070C0"/>
              </a:solidFill>
            </a:endParaRPr>
          </a:p>
          <a:p>
            <a:endParaRPr lang="pt-PT" sz="2400">
              <a:solidFill>
                <a:srgbClr val="0070C0"/>
              </a:solidFill>
            </a:endParaRPr>
          </a:p>
          <a:p>
            <a:endParaRPr lang="pt-PT" sz="2400">
              <a:solidFill>
                <a:srgbClr val="0070C0"/>
              </a:solidFill>
            </a:endParaRPr>
          </a:p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55248-E145-E354-2B8F-26126F52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6" y="3660408"/>
            <a:ext cx="2489200" cy="231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90FB-8491-A0EE-0D11-0DDBE474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83" y="3660408"/>
            <a:ext cx="2632057" cy="231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76931-2B24-69BD-6A58-61D203F27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788" y="3660409"/>
            <a:ext cx="2514600" cy="2311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20BB9F-379F-DD68-E2C2-BE5615825142}"/>
              </a:ext>
            </a:extLst>
          </p:cNvPr>
          <p:cNvSpPr txBox="1"/>
          <p:nvPr/>
        </p:nvSpPr>
        <p:spPr>
          <a:xfrm>
            <a:off x="669378" y="6021148"/>
            <a:ext cx="1113516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/>
              <a:t>Micrografia de contraste de fase de hemócitos de </a:t>
            </a:r>
            <a:r>
              <a:rPr lang="pt-PT" sz="1600" i="1" err="1"/>
              <a:t>Litopenaeus</a:t>
            </a:r>
            <a:r>
              <a:rPr lang="pt-PT" sz="1600" i="1"/>
              <a:t> </a:t>
            </a:r>
            <a:r>
              <a:rPr lang="pt-PT" sz="1600" i="1" err="1"/>
              <a:t>vannamei</a:t>
            </a:r>
            <a:r>
              <a:rPr lang="pt-PT" sz="1600" i="1"/>
              <a:t> </a:t>
            </a:r>
            <a:r>
              <a:rPr lang="pt-PT" sz="1600"/>
              <a:t>mostrando uma célula granular (CG) com muitos grânulos grandes e altamente retráteis, uma célula </a:t>
            </a:r>
            <a:r>
              <a:rPr lang="pt-PT" sz="1600" err="1"/>
              <a:t>semigranular</a:t>
            </a:r>
            <a:r>
              <a:rPr lang="pt-PT" sz="1600"/>
              <a:t> (CSG) com grânulos mais pequenos e uma célula hialina (CH) sem grânulos</a:t>
            </a:r>
            <a:r>
              <a:rPr lang="pt-P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034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3D0E-96B1-4C70-A473-1F0702DA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9735" y="1761332"/>
            <a:ext cx="4620109" cy="4567593"/>
          </a:xfrm>
        </p:spPr>
        <p:txBody>
          <a:bodyPr>
            <a:normAutofit/>
          </a:bodyPr>
          <a:lstStyle/>
          <a:p>
            <a:r>
              <a:rPr lang="pt-PT" sz="2400"/>
              <a:t>(A) Respostas imunitárias inatas dos crustáceos. </a:t>
            </a:r>
          </a:p>
          <a:p>
            <a:r>
              <a:rPr lang="pt-PT" sz="2400"/>
              <a:t>(B) Diferentes mecanismos de defesa dos hemócitos: (a) fagocitose, (b) encapsulação e (c) </a:t>
            </a:r>
            <a:r>
              <a:rPr lang="pt-PT" sz="2400" err="1"/>
              <a:t>nodulação</a:t>
            </a:r>
            <a:r>
              <a:rPr lang="pt-PT" sz="2400"/>
              <a:t>. </a:t>
            </a:r>
          </a:p>
          <a:p>
            <a:r>
              <a:rPr lang="pt-PT" sz="2400"/>
              <a:t>Os hemócitos são representados a verde, enquanto os microrganismos estranhos são apresentados a azul.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D0695-BC0E-E375-94DB-B5938D29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55" y="847777"/>
            <a:ext cx="6602606" cy="56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35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52A76-1D73-9D92-4B75-25FC814A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749290"/>
          </a:xfrm>
        </p:spPr>
        <p:txBody>
          <a:bodyPr>
            <a:normAutofit/>
          </a:bodyPr>
          <a:lstStyle/>
          <a:p>
            <a:r>
              <a:rPr lang="pt-PT" b="1" noProof="0" dirty="0"/>
              <a:t>Mecanismos </a:t>
            </a:r>
            <a:r>
              <a:rPr lang="pt-PT" b="1" dirty="0"/>
              <a:t>não celulares (humorais</a:t>
            </a:r>
            <a:r>
              <a:rPr lang="pt-PT" b="1" noProof="0" dirty="0"/>
              <a:t>)</a:t>
            </a:r>
          </a:p>
          <a:p>
            <a:pPr lvl="1"/>
            <a:r>
              <a:rPr lang="pt-PT" dirty="0">
                <a:solidFill>
                  <a:srgbClr val="0070C0"/>
                </a:solidFill>
              </a:rPr>
              <a:t>M</a:t>
            </a:r>
            <a:r>
              <a:rPr lang="pt-PT" noProof="0" dirty="0" err="1">
                <a:solidFill>
                  <a:srgbClr val="0070C0"/>
                </a:solidFill>
              </a:rPr>
              <a:t>elanização</a:t>
            </a:r>
            <a:r>
              <a:rPr lang="pt-PT" noProof="0" dirty="0">
                <a:solidFill>
                  <a:srgbClr val="0070C0"/>
                </a:solidFill>
              </a:rPr>
              <a:t> (via da </a:t>
            </a:r>
            <a:r>
              <a:rPr lang="pt-PT" noProof="0" dirty="0" err="1">
                <a:solidFill>
                  <a:srgbClr val="0070C0"/>
                </a:solidFill>
              </a:rPr>
              <a:t>profenoloxidase</a:t>
            </a:r>
            <a:r>
              <a:rPr lang="pt-PT" noProof="0" dirty="0">
                <a:solidFill>
                  <a:srgbClr val="0070C0"/>
                </a:solidFill>
              </a:rPr>
              <a:t> - </a:t>
            </a:r>
            <a:r>
              <a:rPr lang="pt-PT" noProof="0" dirty="0" err="1">
                <a:solidFill>
                  <a:srgbClr val="0070C0"/>
                </a:solidFill>
              </a:rPr>
              <a:t>proPO</a:t>
            </a:r>
            <a:r>
              <a:rPr lang="pt-PT" noProof="0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pt-PT" dirty="0" err="1"/>
              <a:t>Ac</a:t>
            </a:r>
            <a:r>
              <a:rPr lang="pt-PT" noProof="0" dirty="0" err="1"/>
              <a:t>tivada</a:t>
            </a:r>
            <a:r>
              <a:rPr lang="pt-PT" noProof="0" dirty="0"/>
              <a:t> quando o crustáceo </a:t>
            </a:r>
            <a:r>
              <a:rPr lang="pt-PT" noProof="0" dirty="0" err="1"/>
              <a:t>detecta</a:t>
            </a:r>
            <a:r>
              <a:rPr lang="pt-PT" noProof="0" dirty="0"/>
              <a:t> estruturas típicas de patógenos (como </a:t>
            </a:r>
            <a:r>
              <a:rPr lang="pt-PT" noProof="0" dirty="0" err="1"/>
              <a:t>lipopolissacarídeos</a:t>
            </a:r>
            <a:r>
              <a:rPr lang="pt-PT" noProof="0" dirty="0"/>
              <a:t> de bactérias).</a:t>
            </a:r>
          </a:p>
          <a:p>
            <a:pPr lvl="2"/>
            <a:r>
              <a:rPr lang="pt-PT" noProof="0" dirty="0"/>
              <a:t>Uma cascata de reações leva à produção de </a:t>
            </a:r>
            <a:r>
              <a:rPr lang="pt-PT" noProof="0" dirty="0" err="1"/>
              <a:t>fenoloxidase</a:t>
            </a:r>
            <a:r>
              <a:rPr lang="pt-PT" noProof="0" dirty="0"/>
              <a:t> (PO), que gera melanina.</a:t>
            </a:r>
          </a:p>
          <a:p>
            <a:pPr lvl="1"/>
            <a:r>
              <a:rPr lang="pt-PT" noProof="0" dirty="0"/>
              <a:t>Funções da melanina</a:t>
            </a:r>
          </a:p>
          <a:p>
            <a:pPr lvl="2"/>
            <a:r>
              <a:rPr lang="pt-PT" noProof="0" dirty="0"/>
              <a:t>Envolve e imobiliza patógenos (encapsulamento).</a:t>
            </a:r>
          </a:p>
          <a:p>
            <a:pPr lvl="2"/>
            <a:r>
              <a:rPr lang="pt-PT" noProof="0" dirty="0"/>
              <a:t>Cria ambiente tóxico para os invasores (produção de espécies reativas de oxigênio).</a:t>
            </a:r>
          </a:p>
          <a:p>
            <a:pPr lvl="2"/>
            <a:r>
              <a:rPr lang="pt-PT" noProof="0" dirty="0"/>
              <a:t>Sela feridas e ajuda na coagulação.</a:t>
            </a:r>
          </a:p>
          <a:p>
            <a:pPr marL="914400" lvl="2" indent="0">
              <a:buNone/>
            </a:pPr>
            <a:endParaRPr lang="pt-PT" noProof="0" dirty="0"/>
          </a:p>
          <a:p>
            <a:pPr lvl="1"/>
            <a:r>
              <a:rPr lang="pt-PT" dirty="0">
                <a:solidFill>
                  <a:srgbClr val="0070C0"/>
                </a:solidFill>
              </a:rPr>
              <a:t>Peptídeos antimicrobianos (</a:t>
            </a:r>
            <a:r>
              <a:rPr lang="pt-PT" dirty="0" err="1">
                <a:solidFill>
                  <a:srgbClr val="0070C0"/>
                </a:solidFill>
              </a:rPr>
              <a:t>AMPs</a:t>
            </a:r>
            <a:r>
              <a:rPr lang="pt-PT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pt-PT" dirty="0"/>
              <a:t>Moléculas pequenas produzidas pelos hemócitos ou tecidos como o hepatopâncreas.</a:t>
            </a:r>
          </a:p>
          <a:p>
            <a:pPr lvl="2"/>
            <a:r>
              <a:rPr lang="pt-PT" dirty="0" err="1"/>
              <a:t>Actuam</a:t>
            </a:r>
            <a:r>
              <a:rPr lang="pt-PT" dirty="0"/>
              <a:t> rompendo a membrana dos microrganismos.</a:t>
            </a:r>
          </a:p>
          <a:p>
            <a:pPr lvl="2"/>
            <a:r>
              <a:rPr lang="pt-PT" dirty="0"/>
              <a:t>Exemplos de </a:t>
            </a:r>
            <a:r>
              <a:rPr lang="pt-PT" dirty="0" err="1"/>
              <a:t>AMPs</a:t>
            </a:r>
            <a:r>
              <a:rPr lang="pt-PT" dirty="0"/>
              <a:t>: </a:t>
            </a:r>
            <a:r>
              <a:rPr lang="pt-PT" i="1" dirty="0" err="1"/>
              <a:t>Penaeidins</a:t>
            </a:r>
            <a:r>
              <a:rPr lang="pt-PT" i="1" dirty="0"/>
              <a:t>, </a:t>
            </a:r>
            <a:r>
              <a:rPr lang="pt-PT" i="1" dirty="0" err="1"/>
              <a:t>Crustins</a:t>
            </a:r>
            <a:r>
              <a:rPr lang="pt-PT" i="1" dirty="0"/>
              <a:t> </a:t>
            </a:r>
            <a:r>
              <a:rPr lang="pt-PT" dirty="0"/>
              <a:t>e </a:t>
            </a:r>
            <a:r>
              <a:rPr lang="pt-PT" i="1" dirty="0" err="1"/>
              <a:t>Anti-lipopolysaccharide</a:t>
            </a:r>
            <a:r>
              <a:rPr lang="pt-PT" i="1" dirty="0"/>
              <a:t> </a:t>
            </a:r>
            <a:r>
              <a:rPr lang="pt-PT" i="1" dirty="0" err="1"/>
              <a:t>factors</a:t>
            </a:r>
            <a:r>
              <a:rPr lang="pt-PT" i="1" dirty="0"/>
              <a:t> </a:t>
            </a:r>
            <a:r>
              <a:rPr lang="pt-PT" dirty="0"/>
              <a:t>(</a:t>
            </a:r>
            <a:r>
              <a:rPr lang="pt-PT" dirty="0" err="1"/>
              <a:t>ALFs</a:t>
            </a:r>
            <a:r>
              <a:rPr lang="pt-P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2808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D96D-683E-6341-94D5-A6E79B32F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110"/>
            <a:ext cx="10515600" cy="5448815"/>
          </a:xfrm>
        </p:spPr>
        <p:txBody>
          <a:bodyPr>
            <a:normAutofit/>
          </a:bodyPr>
          <a:lstStyle/>
          <a:p>
            <a:r>
              <a:rPr lang="pt-PT" sz="2400">
                <a:solidFill>
                  <a:srgbClr val="0070C0"/>
                </a:solidFill>
              </a:rPr>
              <a:t>Sistema de coagulação</a:t>
            </a:r>
          </a:p>
          <a:p>
            <a:pPr lvl="2"/>
            <a:r>
              <a:rPr lang="pt-PT"/>
              <a:t>Quando um crustáceo é </a:t>
            </a:r>
            <a:r>
              <a:rPr lang="pt-PT" err="1"/>
              <a:t>infectado</a:t>
            </a:r>
            <a:r>
              <a:rPr lang="pt-PT"/>
              <a:t>, proteínas da hemolinfa são </a:t>
            </a:r>
            <a:r>
              <a:rPr lang="pt-PT" err="1"/>
              <a:t>activadas</a:t>
            </a:r>
            <a:r>
              <a:rPr lang="pt-PT"/>
              <a:t> para formar coágulos.</a:t>
            </a:r>
          </a:p>
          <a:p>
            <a:pPr lvl="2"/>
            <a:r>
              <a:rPr lang="pt-PT"/>
              <a:t>Os coágulos:</a:t>
            </a:r>
          </a:p>
          <a:p>
            <a:pPr lvl="3"/>
            <a:r>
              <a:rPr lang="pt-PT"/>
              <a:t>Evitam a entrada de mais patógenos.</a:t>
            </a:r>
          </a:p>
          <a:p>
            <a:pPr lvl="3"/>
            <a:r>
              <a:rPr lang="pt-PT"/>
              <a:t>Aprisionam microrganismos, facilitando sua destruição.</a:t>
            </a:r>
          </a:p>
          <a:p>
            <a:pPr marL="1371600" lvl="3" indent="0">
              <a:buNone/>
            </a:pPr>
            <a:endParaRPr lang="pt-PT"/>
          </a:p>
          <a:p>
            <a:pPr marL="1371600" lvl="3" indent="0">
              <a:buNone/>
            </a:pPr>
            <a:endParaRPr lang="pt-PT"/>
          </a:p>
          <a:p>
            <a:r>
              <a:rPr lang="pt-PT" sz="2400">
                <a:solidFill>
                  <a:srgbClr val="0070C0"/>
                </a:solidFill>
              </a:rPr>
              <a:t>Proteínas de Reconhecimento Padrão (PRP)</a:t>
            </a:r>
          </a:p>
          <a:p>
            <a:pPr lvl="1"/>
            <a:r>
              <a:rPr lang="pt-PT" sz="2000"/>
              <a:t>Reconhecem padrões moleculares (</a:t>
            </a:r>
            <a:r>
              <a:rPr lang="pt-PT" sz="2000" err="1"/>
              <a:t>PAMP´s</a:t>
            </a:r>
            <a:r>
              <a:rPr lang="pt-PT" sz="2000"/>
              <a:t>) na superfície dos microrganismos/patógenos, facilitando assim os processos de reconhecimento, aglutinação e fagocitose. </a:t>
            </a:r>
          </a:p>
          <a:p>
            <a:pPr lvl="1"/>
            <a:r>
              <a:rPr lang="pt-PT" sz="2000"/>
              <a:t>Exemplos: </a:t>
            </a:r>
            <a:r>
              <a:rPr lang="pt-PT" sz="2000" err="1"/>
              <a:t>Lectinas</a:t>
            </a:r>
            <a:r>
              <a:rPr lang="pt-PT" sz="2000"/>
              <a:t>, BGBP (</a:t>
            </a:r>
            <a:r>
              <a:rPr lang="pt-PT" sz="2000" i="1"/>
              <a:t>B-</a:t>
            </a:r>
            <a:r>
              <a:rPr lang="pt-PT" sz="2000" i="1" err="1"/>
              <a:t>glucan</a:t>
            </a:r>
            <a:r>
              <a:rPr lang="pt-PT" sz="2000" i="1"/>
              <a:t> </a:t>
            </a:r>
            <a:r>
              <a:rPr lang="pt-PT" sz="2000" i="1" err="1"/>
              <a:t>binding</a:t>
            </a:r>
            <a:r>
              <a:rPr lang="pt-PT" sz="2000" i="1"/>
              <a:t> </a:t>
            </a:r>
            <a:r>
              <a:rPr lang="pt-PT" sz="2000" i="1" err="1"/>
              <a:t>protein</a:t>
            </a:r>
            <a:r>
              <a:rPr lang="pt-PT" sz="2000"/>
              <a:t>) e LGBP (</a:t>
            </a:r>
            <a:r>
              <a:rPr lang="pt-PT" sz="2000" i="1" err="1"/>
              <a:t>lipoprotein</a:t>
            </a:r>
            <a:r>
              <a:rPr lang="pt-PT" sz="2000" i="1"/>
              <a:t> and </a:t>
            </a:r>
            <a:r>
              <a:rPr lang="pt-PT" sz="2000" i="1" err="1"/>
              <a:t>glucan</a:t>
            </a:r>
            <a:r>
              <a:rPr lang="pt-PT" sz="2000" i="1"/>
              <a:t> </a:t>
            </a:r>
            <a:r>
              <a:rPr lang="pt-PT" sz="2000" i="1" err="1"/>
              <a:t>binding</a:t>
            </a:r>
            <a:r>
              <a:rPr lang="pt-PT" sz="2000" i="1"/>
              <a:t> </a:t>
            </a:r>
            <a:r>
              <a:rPr lang="pt-PT" sz="2000" i="1" err="1"/>
              <a:t>protein</a:t>
            </a:r>
            <a:r>
              <a:rPr lang="pt-PT" sz="200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55966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B9CA0-A4D1-08D8-568B-F767D847B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7260"/>
            <a:ext cx="10515600" cy="5391665"/>
          </a:xfrm>
        </p:spPr>
        <p:txBody>
          <a:bodyPr/>
          <a:lstStyle/>
          <a:p>
            <a:r>
              <a:rPr lang="pt-PT" sz="2400">
                <a:solidFill>
                  <a:srgbClr val="0070C0"/>
                </a:solidFill>
              </a:rPr>
              <a:t>Substâncias Oxigenadas Reativas (ROS)</a:t>
            </a:r>
          </a:p>
          <a:p>
            <a:pPr lvl="1"/>
            <a:r>
              <a:rPr lang="pt-PT" sz="2000"/>
              <a:t>Compostos com radicais oxigenados de </a:t>
            </a:r>
            <a:r>
              <a:rPr lang="pt-PT" sz="2000" err="1"/>
              <a:t>acção</a:t>
            </a:r>
            <a:r>
              <a:rPr lang="pt-PT" sz="2000"/>
              <a:t> oxidante que servem para destruir as células de um patógeno. </a:t>
            </a:r>
          </a:p>
          <a:p>
            <a:pPr lvl="1"/>
            <a:r>
              <a:rPr lang="pt-PT" sz="2000"/>
              <a:t>Ocorre ainda processos de aglutinação e melanização (escurecimento) desencadeados pela reação da enzima </a:t>
            </a:r>
            <a:r>
              <a:rPr lang="pt-PT" sz="2000" err="1"/>
              <a:t>fenoloxidase</a:t>
            </a:r>
            <a:r>
              <a:rPr lang="pt-PT" sz="2000"/>
              <a:t> (PO). </a:t>
            </a:r>
          </a:p>
          <a:p>
            <a:pPr lvl="1"/>
            <a:r>
              <a:rPr lang="pt-PT" sz="2000"/>
              <a:t>A aglutinação e a melanização ajudam a conter o avanço de uma infecção ou ferimento pontual seguido de infecção por um patógeno.</a:t>
            </a:r>
          </a:p>
          <a:p>
            <a:pPr marL="457200" lvl="1" indent="0">
              <a:buNone/>
            </a:pPr>
            <a:endParaRPr lang="pt-PT" sz="2200" noProof="0"/>
          </a:p>
          <a:p>
            <a:r>
              <a:rPr lang="pt-PT" sz="2600" i="0" u="none" strike="noStrike" noProof="1">
                <a:solidFill>
                  <a:srgbClr val="0070C0"/>
                </a:solidFill>
                <a:effectLst/>
              </a:rPr>
              <a:t>Produção de anticorpos/memória imunológica</a:t>
            </a:r>
            <a:r>
              <a:rPr lang="pt-PT" sz="2000" b="1" i="0" u="none" strike="noStrike" noProof="1">
                <a:solidFill>
                  <a:srgbClr val="0A0A0A"/>
                </a:solidFill>
                <a:effectLst/>
              </a:rPr>
              <a:t>:</a:t>
            </a:r>
            <a:r>
              <a:rPr lang="pt-PT" sz="2200" b="0" i="0" u="none" strike="noStrike" noProof="1">
                <a:solidFill>
                  <a:srgbClr val="0A0A0A"/>
                </a:solidFill>
                <a:effectLst/>
              </a:rPr>
              <a:t> Em geral, acredita-se que os crustáceos não apresentam produção de anticorpos ou memória imunológica. Por isso não há ainda vacinas desenvolvidas para camarões. </a:t>
            </a:r>
            <a:endParaRPr lang="pt-PT" sz="2600" noProof="1"/>
          </a:p>
          <a:p>
            <a:pPr lvl="1"/>
            <a:endParaRPr lang="pt-PT" sz="2000"/>
          </a:p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090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0CA-975F-EE35-B6B3-AACDB163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Objectivos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A2F6A-C2B4-5310-00F6-E8783983B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/>
              <a:t>Descrever a morfologia e anatomia de peixes, crustáceos e moluscos;</a:t>
            </a:r>
          </a:p>
          <a:p>
            <a:r>
              <a:rPr lang="pt-PT" sz="2400" dirty="0"/>
              <a:t>Conhecer o sistema imune de peixes, crustáceos e moluscos;</a:t>
            </a:r>
          </a:p>
          <a:p>
            <a:r>
              <a:rPr lang="pt-PT" sz="2400" dirty="0"/>
              <a:t>Descrever os mecanismos de defesas de peixes, crustáceos e moluscos;</a:t>
            </a:r>
          </a:p>
          <a:p>
            <a:r>
              <a:rPr lang="pt-PT" sz="2400" dirty="0"/>
              <a:t>Conhecer os factores ambientais que influenciam na sanidade dos organismos aquáticos. 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9758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918C0-D317-3E61-7ADD-E828AAFE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/>
              <a:t>Morfologia e Anatomia dos Moluscos Bivalves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48416-C4DB-3510-A10D-1D42D1BB0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32" y="5979226"/>
            <a:ext cx="5810573" cy="56355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PT" sz="2400"/>
              <a:t>Anatomia externa e interna de um molusco bivalve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58E64-D171-A4DB-2688-4648ECDC7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89" y="1666183"/>
            <a:ext cx="6825480" cy="364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15B4A-E1DA-F1E0-D7D8-07D08238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775" y="1666183"/>
            <a:ext cx="4788036" cy="503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17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0F38C-AD5D-8C04-5BDD-6C6DDBFD8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383"/>
            <a:ext cx="6991350" cy="5411427"/>
          </a:xfrm>
        </p:spPr>
        <p:txBody>
          <a:bodyPr>
            <a:normAutofit/>
          </a:bodyPr>
          <a:lstStyle/>
          <a:p>
            <a:r>
              <a:rPr lang="pt-PT" b="1" dirty="0"/>
              <a:t>Sistema imunológico dos moluscos bivalves</a:t>
            </a:r>
          </a:p>
          <a:p>
            <a:pPr lvl="1"/>
            <a:r>
              <a:rPr lang="pt-PT" dirty="0"/>
              <a:t>Sistema imunológico </a:t>
            </a:r>
            <a:r>
              <a:rPr lang="pt-PT" dirty="0">
                <a:solidFill>
                  <a:srgbClr val="0070C0"/>
                </a:solidFill>
              </a:rPr>
              <a:t>inato</a:t>
            </a:r>
            <a:r>
              <a:rPr lang="pt-PT" dirty="0"/>
              <a:t> (não adaptativo), sem memória imunológica, semelhante ao dos crustáceos.</a:t>
            </a:r>
          </a:p>
          <a:p>
            <a:pPr marL="457200" lvl="1" indent="0">
              <a:buNone/>
            </a:pPr>
            <a:endParaRPr lang="pt-PT" dirty="0"/>
          </a:p>
          <a:p>
            <a:pPr lvl="1"/>
            <a:r>
              <a:rPr lang="pt-PT" dirty="0"/>
              <a:t>Os bivalves não produzem anticorpos nem possuem linfócitos.</a:t>
            </a:r>
          </a:p>
          <a:p>
            <a:pPr marL="457200" lvl="1" indent="0">
              <a:buNone/>
            </a:pPr>
            <a:endParaRPr lang="pt-PT" dirty="0"/>
          </a:p>
          <a:p>
            <a:pPr lvl="1"/>
            <a:r>
              <a:rPr lang="pt-PT" dirty="0"/>
              <a:t>A ausência da memória imunológica, retarda a resposta a uma infecção repetida.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E50A2-D748-F8EF-72DA-03D52D124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97" y="1986994"/>
            <a:ext cx="4641103" cy="35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03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C54D2-23FF-2EE4-B81F-FA1EF3862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384"/>
            <a:ext cx="10515600" cy="52595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i="0" u="none" strike="noStrike" err="1">
                <a:solidFill>
                  <a:srgbClr val="1B1B1B"/>
                </a:solidFill>
                <a:effectLst/>
              </a:rPr>
              <a:t>Mecanismos</a:t>
            </a:r>
            <a:r>
              <a:rPr lang="en-GB" b="1" i="0" u="none" strike="noStrike">
                <a:solidFill>
                  <a:srgbClr val="1B1B1B"/>
                </a:solidFill>
                <a:effectLst/>
              </a:rPr>
              <a:t> de </a:t>
            </a:r>
            <a:r>
              <a:rPr lang="en-GB" b="1" err="1">
                <a:solidFill>
                  <a:srgbClr val="1B1B1B"/>
                </a:solidFill>
              </a:rPr>
              <a:t>D</a:t>
            </a:r>
            <a:r>
              <a:rPr lang="en-GB" b="1" i="0" u="none" strike="noStrike" err="1">
                <a:solidFill>
                  <a:srgbClr val="1B1B1B"/>
                </a:solidFill>
                <a:effectLst/>
              </a:rPr>
              <a:t>efesa</a:t>
            </a:r>
            <a:r>
              <a:rPr lang="en-GB" b="1" i="0" u="none" strike="noStrike">
                <a:solidFill>
                  <a:srgbClr val="1B1B1B"/>
                </a:solidFill>
                <a:effectLst/>
              </a:rPr>
              <a:t> </a:t>
            </a:r>
            <a:r>
              <a:rPr lang="en-GB" b="1" i="0" u="none" strike="noStrike" err="1">
                <a:solidFill>
                  <a:srgbClr val="1B1B1B"/>
                </a:solidFill>
                <a:effectLst/>
              </a:rPr>
              <a:t>em</a:t>
            </a:r>
            <a:r>
              <a:rPr lang="en-GB" b="1" i="0" u="none" strike="noStrike">
                <a:solidFill>
                  <a:srgbClr val="1B1B1B"/>
                </a:solidFill>
                <a:effectLst/>
              </a:rPr>
              <a:t> </a:t>
            </a:r>
            <a:r>
              <a:rPr lang="en-GB" b="1" err="1">
                <a:solidFill>
                  <a:srgbClr val="1B1B1B"/>
                </a:solidFill>
              </a:rPr>
              <a:t>M</a:t>
            </a:r>
            <a:r>
              <a:rPr lang="en-GB" b="1" i="0" u="none" strike="noStrike" err="1">
                <a:solidFill>
                  <a:srgbClr val="1B1B1B"/>
                </a:solidFill>
                <a:effectLst/>
              </a:rPr>
              <a:t>oluscos</a:t>
            </a:r>
            <a:r>
              <a:rPr lang="en-GB" b="1" i="0" u="none" strike="noStrike">
                <a:solidFill>
                  <a:srgbClr val="1B1B1B"/>
                </a:solidFill>
                <a:effectLst/>
              </a:rPr>
              <a:t> Bivalves</a:t>
            </a:r>
          </a:p>
          <a:p>
            <a:r>
              <a:rPr lang="pt-PT" sz="2400" b="1" i="0" u="none" strike="noStrike" noProof="0">
                <a:solidFill>
                  <a:srgbClr val="1B1B1B"/>
                </a:solidFill>
                <a:effectLst/>
              </a:rPr>
              <a:t>Defesas físicas e químicas</a:t>
            </a:r>
          </a:p>
          <a:p>
            <a:pPr lvl="1"/>
            <a:r>
              <a:rPr lang="pt-PT" sz="2000" b="0" i="0" u="none" strike="noStrike" noProof="0">
                <a:solidFill>
                  <a:srgbClr val="0070C0"/>
                </a:solidFill>
                <a:effectLst/>
              </a:rPr>
              <a:t>Concha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: Barreira externa rígida que protege contra predadores e lesões.</a:t>
            </a:r>
          </a:p>
          <a:p>
            <a:pPr lvl="1"/>
            <a:r>
              <a:rPr lang="pt-PT" sz="2000" b="0" i="0" u="none" strike="noStrike" noProof="0">
                <a:solidFill>
                  <a:srgbClr val="0070C0"/>
                </a:solidFill>
                <a:effectLst/>
              </a:rPr>
              <a:t>Muco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: Rico em enzimas antimicrobianas</a:t>
            </a:r>
            <a:r>
              <a:rPr lang="pt-PT" sz="2000" noProof="0">
                <a:solidFill>
                  <a:srgbClr val="1B1B1B"/>
                </a:solidFill>
              </a:rPr>
              <a:t>,  </a:t>
            </a:r>
            <a:r>
              <a:rPr lang="pt-PT" sz="2000" noProof="0" err="1">
                <a:solidFill>
                  <a:srgbClr val="1B1B1B"/>
                </a:solidFill>
              </a:rPr>
              <a:t>ac</a:t>
            </a:r>
            <a:r>
              <a:rPr lang="pt-PT" sz="2000" b="0" i="0" u="none" strike="noStrike" noProof="0" err="1">
                <a:solidFill>
                  <a:srgbClr val="1B1B1B"/>
                </a:solidFill>
                <a:effectLst/>
              </a:rPr>
              <a:t>tua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 como barreira física e química</a:t>
            </a:r>
            <a:r>
              <a:rPr lang="pt-PT" sz="2000" noProof="0">
                <a:solidFill>
                  <a:srgbClr val="1B1B1B"/>
                </a:solidFill>
              </a:rPr>
              <a:t>, e f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acilita a captura e eliminação de partículas estranhas.</a:t>
            </a:r>
          </a:p>
          <a:p>
            <a:pPr lvl="1"/>
            <a:r>
              <a:rPr lang="pt-PT" sz="2000" b="0" i="0" u="none" strike="noStrike" noProof="0">
                <a:solidFill>
                  <a:srgbClr val="0070C0"/>
                </a:solidFill>
                <a:effectLst/>
              </a:rPr>
              <a:t>Epitélio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: primeira linha de células que entra em contato com o meio externo</a:t>
            </a:r>
            <a:r>
              <a:rPr lang="pt-PT" sz="2000" noProof="0">
                <a:solidFill>
                  <a:srgbClr val="1B1B1B"/>
                </a:solidFill>
              </a:rPr>
              <a:t>, p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ode </a:t>
            </a:r>
            <a:r>
              <a:rPr lang="pt-PT" sz="2000" b="0" i="0" u="none" strike="noStrike" noProof="0" err="1">
                <a:solidFill>
                  <a:srgbClr val="1B1B1B"/>
                </a:solidFill>
                <a:effectLst/>
              </a:rPr>
              <a:t>secretar</a:t>
            </a:r>
            <a:r>
              <a:rPr lang="pt-PT" sz="2000" b="0" i="0" u="none" strike="noStrike" noProof="0">
                <a:solidFill>
                  <a:srgbClr val="1B1B1B"/>
                </a:solidFill>
                <a:effectLst/>
              </a:rPr>
              <a:t> substâncias defensivas.</a:t>
            </a:r>
          </a:p>
          <a:p>
            <a:endParaRPr lang="pt-PT" sz="2000" b="0" i="0" u="none" strike="noStrike" noProof="0">
              <a:solidFill>
                <a:srgbClr val="1B1B1B"/>
              </a:solidFill>
              <a:effectLst/>
              <a:latin typeface="Source Sans Pro Web"/>
            </a:endParaRPr>
          </a:p>
          <a:p>
            <a:r>
              <a:rPr lang="pt-PT" sz="2400" b="1" noProof="0"/>
              <a:t>Defesas celulares (Hemócitos)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Fagocitose</a:t>
            </a:r>
            <a:r>
              <a:rPr lang="pt-PT" sz="2000" noProof="0"/>
              <a:t>: Principal resposta imune nos moluscos bivalves;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Encapsulamento</a:t>
            </a:r>
            <a:r>
              <a:rPr lang="pt-PT" sz="2000" noProof="0"/>
              <a:t>: Cercam organismos grandes, como parasitas.</a:t>
            </a:r>
          </a:p>
          <a:p>
            <a:pPr lvl="1"/>
            <a:r>
              <a:rPr lang="pt-PT" sz="2000" noProof="0" err="1">
                <a:solidFill>
                  <a:srgbClr val="0070C0"/>
                </a:solidFill>
              </a:rPr>
              <a:t>Nodulação</a:t>
            </a:r>
            <a:r>
              <a:rPr lang="pt-PT" sz="2000" noProof="0"/>
              <a:t>: Formação de nódulos com hemócitos ao redor de sustâncias invasoras.</a:t>
            </a:r>
          </a:p>
          <a:p>
            <a:pPr lvl="1"/>
            <a:r>
              <a:rPr lang="pt-PT" sz="2000" noProof="0">
                <a:solidFill>
                  <a:srgbClr val="0070C0"/>
                </a:solidFill>
              </a:rPr>
              <a:t>Libertação de substâncias oxigenadas reativas (ROS)</a:t>
            </a:r>
            <a:r>
              <a:rPr lang="pt-PT" sz="2000" noProof="0"/>
              <a:t>: Matam patógenos por estresse oxidativo.</a:t>
            </a:r>
          </a:p>
        </p:txBody>
      </p:sp>
    </p:spTree>
    <p:extLst>
      <p:ext uri="{BB962C8B-B14F-4D97-AF65-F5344CB8AC3E}">
        <p14:creationId xmlns:p14="http://schemas.microsoft.com/office/powerpoint/2010/main" val="4215918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B500-AD6D-53D6-6DD9-1A836F556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00635"/>
            <a:ext cx="10515600" cy="594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err="1">
                <a:solidFill>
                  <a:srgbClr val="1B1B1B"/>
                </a:solidFill>
              </a:rPr>
              <a:t>P</a:t>
            </a:r>
            <a:r>
              <a:rPr lang="en-GB" sz="2000" b="0" i="0" u="none" strike="noStrike" err="1">
                <a:solidFill>
                  <a:srgbClr val="1B1B1B"/>
                </a:solidFill>
                <a:effectLst/>
              </a:rPr>
              <a:t>rincipais</a:t>
            </a:r>
            <a:r>
              <a:rPr lang="en-GB" sz="2000" b="0" i="0" u="none" strike="noStrike">
                <a:solidFill>
                  <a:srgbClr val="1B1B1B"/>
                </a:solidFill>
                <a:effectLst/>
              </a:rPr>
              <a:t> </a:t>
            </a:r>
            <a:r>
              <a:rPr lang="en-GB" sz="2000" b="0" i="0" u="none" strike="noStrike" err="1">
                <a:solidFill>
                  <a:srgbClr val="1B1B1B"/>
                </a:solidFill>
                <a:effectLst/>
              </a:rPr>
              <a:t>fases</a:t>
            </a:r>
            <a:r>
              <a:rPr lang="en-GB" sz="2000" b="0" i="0" u="none" strike="noStrike">
                <a:solidFill>
                  <a:srgbClr val="1B1B1B"/>
                </a:solidFill>
                <a:effectLst/>
              </a:rPr>
              <a:t> da </a:t>
            </a:r>
            <a:r>
              <a:rPr lang="en-GB" sz="2000" b="0" i="0" u="none" strike="noStrike" err="1">
                <a:solidFill>
                  <a:srgbClr val="1B1B1B"/>
                </a:solidFill>
                <a:effectLst/>
              </a:rPr>
              <a:t>fagocitose</a:t>
            </a:r>
            <a:r>
              <a:rPr lang="en-GB" sz="2000" b="0" i="0" u="none" strike="noStrike">
                <a:solidFill>
                  <a:srgbClr val="1B1B1B"/>
                </a:solidFill>
                <a:effectLst/>
              </a:rPr>
              <a:t> dos hemócitos, </a:t>
            </a:r>
            <a:r>
              <a:rPr lang="en-GB" sz="2000" b="0" i="1" u="none" strike="noStrike">
                <a:solidFill>
                  <a:srgbClr val="1B1B1B"/>
                </a:solidFill>
                <a:effectLst/>
              </a:rPr>
              <a:t>﻿</a:t>
            </a:r>
            <a:r>
              <a:rPr lang="en-GB" sz="2000" b="0" i="1" u="none" strike="noStrike" err="1">
                <a:solidFill>
                  <a:srgbClr val="1B1B1B"/>
                </a:solidFill>
                <a:effectLst/>
              </a:rPr>
              <a:t>Zannella</a:t>
            </a:r>
            <a:r>
              <a:rPr lang="en-GB" sz="2000" b="0" i="1" u="none" strike="noStrike">
                <a:solidFill>
                  <a:srgbClr val="1B1B1B"/>
                </a:solidFill>
                <a:effectLst/>
              </a:rPr>
              <a:t> et al.2017</a:t>
            </a:r>
            <a:endParaRPr lang="pt-PT" sz="20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6046C-350C-99E6-8B14-E9E8D43E0C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33"/>
          <a:stretch/>
        </p:blipFill>
        <p:spPr>
          <a:xfrm>
            <a:off x="701040" y="2579172"/>
            <a:ext cx="10487376" cy="3521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89DC4D-1F98-CA8B-D28C-D0677C0C8023}"/>
              </a:ext>
            </a:extLst>
          </p:cNvPr>
          <p:cNvSpPr txBox="1"/>
          <p:nvPr/>
        </p:nvSpPr>
        <p:spPr>
          <a:xfrm>
            <a:off x="397192" y="965686"/>
            <a:ext cx="104873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PT" sz="2600"/>
              <a:t>Existem três tipos principais de hemócitos com base na sua morfologia: </a:t>
            </a:r>
          </a:p>
          <a:p>
            <a:pPr lvl="2"/>
            <a:r>
              <a:rPr lang="pt-PT"/>
              <a:t>Células granulares com numerosas granulações citoplasmáticas;</a:t>
            </a:r>
          </a:p>
          <a:p>
            <a:pPr lvl="2"/>
            <a:r>
              <a:rPr lang="pt-PT"/>
              <a:t>Células hialinas com citoplasma claro e; </a:t>
            </a:r>
          </a:p>
          <a:p>
            <a:pPr lvl="2"/>
            <a:r>
              <a:rPr lang="pt-PT"/>
              <a:t>Células estaminais raras e muito mais pequenas.</a:t>
            </a:r>
          </a:p>
        </p:txBody>
      </p:sp>
    </p:spTree>
    <p:extLst>
      <p:ext uri="{BB962C8B-B14F-4D97-AF65-F5344CB8AC3E}">
        <p14:creationId xmlns:p14="http://schemas.microsoft.com/office/powerpoint/2010/main" val="3934398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6D5B-070B-4A1B-5C3E-1CE5E2753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7083"/>
            <a:ext cx="10515600" cy="4752374"/>
          </a:xfrm>
        </p:spPr>
        <p:txBody>
          <a:bodyPr>
            <a:normAutofit/>
          </a:bodyPr>
          <a:lstStyle/>
          <a:p>
            <a:r>
              <a:rPr lang="pt-PT" sz="2400" b="1"/>
              <a:t>Defesas humorais </a:t>
            </a:r>
          </a:p>
          <a:p>
            <a:pPr lvl="1"/>
            <a:r>
              <a:rPr lang="pt-PT">
                <a:solidFill>
                  <a:srgbClr val="0070C0"/>
                </a:solidFill>
              </a:rPr>
              <a:t>Sistema </a:t>
            </a:r>
            <a:r>
              <a:rPr lang="pt-PT" err="1">
                <a:solidFill>
                  <a:srgbClr val="0070C0"/>
                </a:solidFill>
              </a:rPr>
              <a:t>ProPO</a:t>
            </a:r>
            <a:r>
              <a:rPr lang="pt-PT">
                <a:solidFill>
                  <a:srgbClr val="0070C0"/>
                </a:solidFill>
              </a:rPr>
              <a:t> (</a:t>
            </a:r>
            <a:r>
              <a:rPr lang="pt-PT" err="1">
                <a:solidFill>
                  <a:srgbClr val="0070C0"/>
                </a:solidFill>
              </a:rPr>
              <a:t>profenoloxidase</a:t>
            </a:r>
            <a:r>
              <a:rPr lang="pt-PT">
                <a:solidFill>
                  <a:srgbClr val="0070C0"/>
                </a:solidFill>
              </a:rPr>
              <a:t>)</a:t>
            </a:r>
            <a:r>
              <a:rPr lang="pt-PT"/>
              <a:t>: produz melanina para encapsular patógenos e </a:t>
            </a:r>
            <a:r>
              <a:rPr lang="pt-PT" err="1"/>
              <a:t>actua</a:t>
            </a:r>
            <a:r>
              <a:rPr lang="pt-PT"/>
              <a:t> na cicatrização e defesa local.</a:t>
            </a:r>
          </a:p>
          <a:p>
            <a:pPr lvl="1"/>
            <a:r>
              <a:rPr lang="pt-PT">
                <a:solidFill>
                  <a:srgbClr val="0070C0"/>
                </a:solidFill>
              </a:rPr>
              <a:t>Peptídeos antimicrobianos (</a:t>
            </a:r>
            <a:r>
              <a:rPr lang="pt-PT" err="1">
                <a:solidFill>
                  <a:srgbClr val="0070C0"/>
                </a:solidFill>
              </a:rPr>
              <a:t>AMPs</a:t>
            </a:r>
            <a:r>
              <a:rPr lang="pt-PT">
                <a:solidFill>
                  <a:srgbClr val="0070C0"/>
                </a:solidFill>
              </a:rPr>
              <a:t>)</a:t>
            </a:r>
            <a:r>
              <a:rPr lang="pt-PT"/>
              <a:t>: </a:t>
            </a:r>
            <a:r>
              <a:rPr lang="pt-PT" err="1"/>
              <a:t>Actuam</a:t>
            </a:r>
            <a:r>
              <a:rPr lang="pt-PT"/>
              <a:t> destruindo a parede celular de bactérias e fungos.</a:t>
            </a:r>
          </a:p>
          <a:p>
            <a:pPr lvl="1"/>
            <a:r>
              <a:rPr lang="pt-PT" err="1">
                <a:solidFill>
                  <a:srgbClr val="0070C0"/>
                </a:solidFill>
              </a:rPr>
              <a:t>Lectinas</a:t>
            </a:r>
            <a:r>
              <a:rPr lang="pt-PT"/>
              <a:t>: Reconhecem padrões microbianos (</a:t>
            </a:r>
            <a:r>
              <a:rPr lang="pt-PT" err="1"/>
              <a:t>PAMPs</a:t>
            </a:r>
            <a:r>
              <a:rPr lang="pt-PT"/>
              <a:t>) e </a:t>
            </a:r>
            <a:r>
              <a:rPr lang="pt-PT" err="1"/>
              <a:t>activam</a:t>
            </a:r>
            <a:r>
              <a:rPr lang="pt-PT"/>
              <a:t> respostas imunes.</a:t>
            </a:r>
          </a:p>
          <a:p>
            <a:pPr lvl="1"/>
            <a:r>
              <a:rPr lang="pt-PT">
                <a:solidFill>
                  <a:srgbClr val="0070C0"/>
                </a:solidFill>
              </a:rPr>
              <a:t>Enzimas antioxidantes</a:t>
            </a:r>
            <a:r>
              <a:rPr lang="pt-PT"/>
              <a:t>: reduzem o dano celular causado por radicais livres durante a resposta imune.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4A7F5-4679-326D-A62E-9CD108F5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13" y="4247281"/>
            <a:ext cx="4776732" cy="2404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87C4B-4F5A-C1D4-FBCD-05B48E31E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145" y="4707402"/>
            <a:ext cx="5740400" cy="157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762955-F688-7C25-90FD-974802F594CF}"/>
              </a:ext>
            </a:extLst>
          </p:cNvPr>
          <p:cNvSpPr txBox="1"/>
          <p:nvPr/>
        </p:nvSpPr>
        <p:spPr>
          <a:xfrm>
            <a:off x="5951483" y="628220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/>
              <a:t>Exemplos de estruturas tridimensionais de </a:t>
            </a:r>
            <a:r>
              <a:rPr lang="pt-PT" err="1"/>
              <a:t>AMPs</a:t>
            </a:r>
            <a:r>
              <a:rPr lang="pt-PT"/>
              <a:t> em bivalves.</a:t>
            </a:r>
          </a:p>
        </p:txBody>
      </p:sp>
    </p:spTree>
    <p:extLst>
      <p:ext uri="{BB962C8B-B14F-4D97-AF65-F5344CB8AC3E}">
        <p14:creationId xmlns:p14="http://schemas.microsoft.com/office/powerpoint/2010/main" val="868282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immune system&#10;&#10;AI-generated content may be incorrect.">
            <a:extLst>
              <a:ext uri="{FF2B5EF4-FFF2-40B4-BE49-F238E27FC236}">
                <a16:creationId xmlns:a16="http://schemas.microsoft.com/office/drawing/2014/main" id="{65BA73BE-219E-B23F-1FCA-42B5D98C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282" y="1216872"/>
            <a:ext cx="7763435" cy="513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1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A51C4-99FA-EF4A-01E4-822590E41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7314"/>
            <a:ext cx="10845800" cy="550161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PT" sz="3000" b="1"/>
              <a:t>Factores que afectam o sistema Imunológico</a:t>
            </a:r>
          </a:p>
          <a:p>
            <a:r>
              <a:rPr lang="pt-PT"/>
              <a:t>﻿</a:t>
            </a:r>
            <a:r>
              <a:rPr lang="pt-PT" sz="2400"/>
              <a:t>Temperatura: os mecanismos de defesa são temperatura dependentes</a:t>
            </a:r>
          </a:p>
          <a:p>
            <a:pPr lvl="1"/>
            <a:r>
              <a:rPr lang="pt-PT" sz="2000"/>
              <a:t>↓ desaceleram os processos metabólicos;</a:t>
            </a:r>
          </a:p>
          <a:p>
            <a:pPr lvl="1"/>
            <a:r>
              <a:rPr lang="pt-PT" sz="2000"/>
              <a:t>↑ fragilizam as funções imunes.</a:t>
            </a:r>
          </a:p>
          <a:p>
            <a:pPr marL="457200" lvl="1" indent="0">
              <a:buNone/>
            </a:pPr>
            <a:endParaRPr lang="pt-PT"/>
          </a:p>
          <a:p>
            <a:r>
              <a:rPr lang="pt-PT" sz="2400"/>
              <a:t>Ração</a:t>
            </a:r>
          </a:p>
          <a:p>
            <a:pPr lvl="1"/>
            <a:r>
              <a:rPr lang="pt-PT" sz="2000"/>
              <a:t>Balanceada: essencial para estruturação dos mecanismos de defesa;</a:t>
            </a:r>
          </a:p>
          <a:p>
            <a:pPr lvl="1"/>
            <a:r>
              <a:rPr lang="pt-PT" sz="2000"/>
              <a:t>Micronutrientes: vitaminas antioxidantes (C e E): propriedades </a:t>
            </a:r>
            <a:r>
              <a:rPr lang="pt-PT" sz="2000" err="1"/>
              <a:t>imunomodulatórias</a:t>
            </a:r>
            <a:r>
              <a:rPr lang="pt-PT" sz="2000"/>
              <a:t> em altas doses.</a:t>
            </a:r>
          </a:p>
          <a:p>
            <a:pPr lvl="1"/>
            <a:endParaRPr lang="pt-PT" sz="2000"/>
          </a:p>
          <a:p>
            <a:r>
              <a:rPr lang="pt-PT" sz="2400"/>
              <a:t>Poluentes, drogas e metais pesados</a:t>
            </a:r>
          </a:p>
          <a:p>
            <a:pPr lvl="1"/>
            <a:r>
              <a:rPr lang="pt-PT" sz="2000"/>
              <a:t>Imunossupressores (diminuem ou inibem a ação do sistema imunológico).</a:t>
            </a:r>
          </a:p>
          <a:p>
            <a:pPr lvl="1"/>
            <a:endParaRPr lang="pt-PT" sz="2000"/>
          </a:p>
          <a:p>
            <a:r>
              <a:rPr lang="pt-PT" sz="2400"/>
              <a:t>﻿Stress oriundo de práticas de maneio</a:t>
            </a:r>
          </a:p>
          <a:p>
            <a:pPr lvl="1"/>
            <a:r>
              <a:rPr lang="pt-PT" sz="2000"/>
              <a:t>Transporte, despesca, maneio de rotina, má qualidade da água, perturbações no ambiente;</a:t>
            </a:r>
          </a:p>
          <a:p>
            <a:pPr lvl="1"/>
            <a:r>
              <a:rPr lang="pt-PT" sz="2000"/>
              <a:t>Imunossupressão: efeito secundário do stress;</a:t>
            </a:r>
          </a:p>
          <a:p>
            <a:pPr lvl="1"/>
            <a:r>
              <a:rPr lang="pt-PT" sz="2000"/>
              <a:t>Depleção de linfócitos no sangue e órgãos linfoides.</a:t>
            </a:r>
          </a:p>
        </p:txBody>
      </p:sp>
    </p:spTree>
    <p:extLst>
      <p:ext uri="{BB962C8B-B14F-4D97-AF65-F5344CB8AC3E}">
        <p14:creationId xmlns:p14="http://schemas.microsoft.com/office/powerpoint/2010/main" val="2158072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1A0A4-C451-FD2B-B9B7-5E8595A92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228" y="2643783"/>
            <a:ext cx="1433286" cy="5950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b="1"/>
              <a:t>Stress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68E9C0-F969-3B19-1C76-6A1002940066}"/>
              </a:ext>
            </a:extLst>
          </p:cNvPr>
          <p:cNvSpPr/>
          <p:nvPr/>
        </p:nvSpPr>
        <p:spPr>
          <a:xfrm>
            <a:off x="1248229" y="870858"/>
            <a:ext cx="3468914" cy="122645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/>
              <a:t>Altas densidades de povoamento</a:t>
            </a:r>
          </a:p>
          <a:p>
            <a:pPr algn="ctr"/>
            <a:r>
              <a:rPr lang="pt-PT" sz="2000" b="1"/>
              <a:t>Maneio inadequado</a:t>
            </a:r>
            <a:endParaRPr lang="pt-PT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CF34A7-1D42-9A98-E83A-C1687CB116F5}"/>
              </a:ext>
            </a:extLst>
          </p:cNvPr>
          <p:cNvSpPr/>
          <p:nvPr/>
        </p:nvSpPr>
        <p:spPr>
          <a:xfrm>
            <a:off x="972457" y="3446470"/>
            <a:ext cx="3468914" cy="1074057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/>
              <a:t>Contaminação química:</a:t>
            </a:r>
          </a:p>
          <a:p>
            <a:pPr algn="ctr"/>
            <a:r>
              <a:rPr lang="pt-PT" b="1"/>
              <a:t>Metais pesados, medicamentos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B00C41-16FF-F8C5-DE5E-CC1A0EE040E2}"/>
              </a:ext>
            </a:extLst>
          </p:cNvPr>
          <p:cNvSpPr/>
          <p:nvPr/>
        </p:nvSpPr>
        <p:spPr>
          <a:xfrm>
            <a:off x="7220857" y="1023256"/>
            <a:ext cx="3468914" cy="10740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/>
              <a:t>Factores ambientais: temperatura, OD, etc.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F83446-9036-BE08-C58C-B673DE3EBA8F}"/>
              </a:ext>
            </a:extLst>
          </p:cNvPr>
          <p:cNvCxnSpPr>
            <a:cxnSpLocks/>
          </p:cNvCxnSpPr>
          <p:nvPr/>
        </p:nvCxnSpPr>
        <p:spPr>
          <a:xfrm>
            <a:off x="4258128" y="1959091"/>
            <a:ext cx="956129" cy="6970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1B0164-8095-82DB-A76C-585CD102702B}"/>
              </a:ext>
            </a:extLst>
          </p:cNvPr>
          <p:cNvCxnSpPr>
            <a:cxnSpLocks/>
          </p:cNvCxnSpPr>
          <p:nvPr/>
        </p:nvCxnSpPr>
        <p:spPr>
          <a:xfrm flipH="1">
            <a:off x="6491514" y="1782432"/>
            <a:ext cx="729343" cy="8370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BC45A7-EBDA-D16D-E1BE-3C09CFB2AD0C}"/>
              </a:ext>
            </a:extLst>
          </p:cNvPr>
          <p:cNvCxnSpPr>
            <a:cxnSpLocks/>
          </p:cNvCxnSpPr>
          <p:nvPr/>
        </p:nvCxnSpPr>
        <p:spPr>
          <a:xfrm flipV="1">
            <a:off x="4069444" y="3101418"/>
            <a:ext cx="1175656" cy="4974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ECE438-EB8A-2F10-4CDF-B59D8D23AAF2}"/>
              </a:ext>
            </a:extLst>
          </p:cNvPr>
          <p:cNvCxnSpPr>
            <a:cxnSpLocks/>
          </p:cNvCxnSpPr>
          <p:nvPr/>
        </p:nvCxnSpPr>
        <p:spPr>
          <a:xfrm>
            <a:off x="6072416" y="3081543"/>
            <a:ext cx="1269999" cy="187978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5466B0-32CB-289A-AB2C-14D35FD18BD5}"/>
              </a:ext>
            </a:extLst>
          </p:cNvPr>
          <p:cNvSpPr txBox="1"/>
          <p:nvPr/>
        </p:nvSpPr>
        <p:spPr>
          <a:xfrm>
            <a:off x="6856185" y="3477057"/>
            <a:ext cx="346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/>
              <a:t>Diminuição dos mecanismos de defesa dos peixes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06AF6D-CBD1-B86A-5BD6-CF45517D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961332"/>
            <a:ext cx="3225800" cy="16002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03D8FE-DEF6-1F8D-4AA2-45AC487713BC}"/>
              </a:ext>
            </a:extLst>
          </p:cNvPr>
          <p:cNvSpPr txBox="1"/>
          <p:nvPr/>
        </p:nvSpPr>
        <p:spPr>
          <a:xfrm>
            <a:off x="79827" y="4879241"/>
            <a:ext cx="2106385" cy="132343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000" b="1"/>
              <a:t>﻿Contaminação orgânica no ambiente de cultivo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3B2EEA-B77F-E87A-D6BD-B5E4C8E812CC}"/>
              </a:ext>
            </a:extLst>
          </p:cNvPr>
          <p:cNvCxnSpPr>
            <a:cxnSpLocks/>
          </p:cNvCxnSpPr>
          <p:nvPr/>
        </p:nvCxnSpPr>
        <p:spPr>
          <a:xfrm>
            <a:off x="2235653" y="5540961"/>
            <a:ext cx="942522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xplosion 2 29">
            <a:extLst>
              <a:ext uri="{FF2B5EF4-FFF2-40B4-BE49-F238E27FC236}">
                <a16:creationId xmlns:a16="http://schemas.microsoft.com/office/drawing/2014/main" id="{BE5570CD-6E3C-C440-EE1B-EEF0B89B4C58}"/>
              </a:ext>
            </a:extLst>
          </p:cNvPr>
          <p:cNvSpPr/>
          <p:nvPr/>
        </p:nvSpPr>
        <p:spPr>
          <a:xfrm>
            <a:off x="3001735" y="4051679"/>
            <a:ext cx="3468914" cy="2774739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E27270-36A9-0ADB-5AD4-C3B8A1249F64}"/>
              </a:ext>
            </a:extLst>
          </p:cNvPr>
          <p:cNvSpPr txBox="1"/>
          <p:nvPr/>
        </p:nvSpPr>
        <p:spPr>
          <a:xfrm>
            <a:off x="3857171" y="4899195"/>
            <a:ext cx="2017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/>
              <a:t>﻿</a:t>
            </a:r>
            <a:r>
              <a:rPr lang="pt-PT" sz="2000" b="1"/>
              <a:t>Aumento da</a:t>
            </a:r>
          </a:p>
          <a:p>
            <a:r>
              <a:rPr lang="pt-PT" sz="2000" b="1"/>
              <a:t>densidade de</a:t>
            </a:r>
          </a:p>
          <a:p>
            <a:r>
              <a:rPr lang="pt-PT" sz="2000" b="1"/>
              <a:t>patógenos</a:t>
            </a:r>
          </a:p>
          <a:p>
            <a:r>
              <a:rPr lang="pt-PT" sz="2000" b="1"/>
              <a:t>oportunistas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33E357C-0C2C-0F71-67A7-576E2E7F3F7D}"/>
              </a:ext>
            </a:extLst>
          </p:cNvPr>
          <p:cNvCxnSpPr>
            <a:cxnSpLocks/>
          </p:cNvCxnSpPr>
          <p:nvPr/>
        </p:nvCxnSpPr>
        <p:spPr>
          <a:xfrm>
            <a:off x="5913663" y="5556661"/>
            <a:ext cx="942522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5F84D1-4BAC-5682-E239-8068EA687671}"/>
              </a:ext>
            </a:extLst>
          </p:cNvPr>
          <p:cNvCxnSpPr>
            <a:cxnSpLocks/>
          </p:cNvCxnSpPr>
          <p:nvPr/>
        </p:nvCxnSpPr>
        <p:spPr>
          <a:xfrm>
            <a:off x="9321800" y="5445494"/>
            <a:ext cx="942522" cy="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F938A39-1CEC-587E-EB24-FA7EA0EB9D8D}"/>
              </a:ext>
            </a:extLst>
          </p:cNvPr>
          <p:cNvSpPr txBox="1"/>
          <p:nvPr/>
        </p:nvSpPr>
        <p:spPr>
          <a:xfrm>
            <a:off x="10264322" y="5260828"/>
            <a:ext cx="1187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/>
              <a:t>Doença </a:t>
            </a:r>
            <a:endParaRPr lang="pt-PT" sz="2400" b="1"/>
          </a:p>
        </p:txBody>
      </p:sp>
    </p:spTree>
    <p:extLst>
      <p:ext uri="{BB962C8B-B14F-4D97-AF65-F5344CB8AC3E}">
        <p14:creationId xmlns:p14="http://schemas.microsoft.com/office/powerpoint/2010/main" val="1165974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1C4FA-15CB-D4E3-170B-A433499E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239" y="1629960"/>
            <a:ext cx="7139941" cy="4782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17F55-8A0E-C982-47F0-C666FB68170E}"/>
              </a:ext>
            </a:extLst>
          </p:cNvPr>
          <p:cNvSpPr txBox="1"/>
          <p:nvPr/>
        </p:nvSpPr>
        <p:spPr>
          <a:xfrm>
            <a:off x="3310980" y="6284714"/>
            <a:ext cx="6941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/>
              <a:t>﻿</a:t>
            </a:r>
            <a:r>
              <a:rPr lang="pt-PT" sz="1600"/>
              <a:t>Betancourt </a:t>
            </a:r>
            <a:r>
              <a:rPr lang="pt-PT" sz="1600" i="1"/>
              <a:t>et al</a:t>
            </a:r>
            <a:r>
              <a:rPr lang="pt-PT" sz="1600"/>
              <a:t>.  2024                   Doi: 10.3389/fimmu.2024.1474512</a:t>
            </a:r>
            <a:endParaRPr lang="pt-P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69CF9-870C-DDEC-BBE7-0B217862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90" y="842551"/>
            <a:ext cx="10515600" cy="787409"/>
          </a:xfrm>
        </p:spPr>
        <p:txBody>
          <a:bodyPr>
            <a:noAutofit/>
          </a:bodyPr>
          <a:lstStyle/>
          <a:p>
            <a:pPr algn="ctr"/>
            <a:r>
              <a:rPr lang="pt-PT" sz="3200" dirty="0"/>
              <a:t>Factores Ambientais que Influenciam a Sanidade dos Organismos Aquáticos</a:t>
            </a:r>
          </a:p>
        </p:txBody>
      </p:sp>
    </p:spTree>
    <p:extLst>
      <p:ext uri="{BB962C8B-B14F-4D97-AF65-F5344CB8AC3E}">
        <p14:creationId xmlns:p14="http://schemas.microsoft.com/office/powerpoint/2010/main" val="4049287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5DD3-9A8D-3E99-A32C-449328CBC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323085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0070C0"/>
                </a:solidFill>
              </a:rPr>
              <a:t>Temperatura</a:t>
            </a:r>
            <a:endParaRPr lang="pt-PT" sz="3200">
              <a:solidFill>
                <a:srgbClr val="0070C0"/>
              </a:solidFill>
            </a:endParaRPr>
          </a:p>
          <a:p>
            <a:pPr lvl="1"/>
            <a:r>
              <a:rPr lang="pt-PT"/>
              <a:t>Alterações da temperatura da água podem causar stress térmico, </a:t>
            </a:r>
            <a:r>
              <a:rPr lang="pt-PT" err="1"/>
              <a:t>afectando</a:t>
            </a:r>
            <a:r>
              <a:rPr lang="pt-PT"/>
              <a:t> sua imunidade e predispondo-os a doenças. </a:t>
            </a:r>
          </a:p>
          <a:p>
            <a:r>
              <a:rPr lang="pt-PT">
                <a:solidFill>
                  <a:srgbClr val="0070C0"/>
                </a:solidFill>
              </a:rPr>
              <a:t>Salinidade</a:t>
            </a:r>
          </a:p>
          <a:p>
            <a:pPr lvl="1"/>
            <a:r>
              <a:rPr lang="pt-PT"/>
              <a:t>Organismos marinhos e de água doce são adaptados a faixas específicas de salinidade. Alterações podem causar estresse osmótico.</a:t>
            </a:r>
          </a:p>
          <a:p>
            <a:r>
              <a:rPr lang="pt-PT">
                <a:solidFill>
                  <a:srgbClr val="0070C0"/>
                </a:solidFill>
              </a:rPr>
              <a:t>pH:</a:t>
            </a:r>
          </a:p>
          <a:p>
            <a:pPr lvl="1"/>
            <a:r>
              <a:rPr lang="pt-PT"/>
              <a:t>Níveis extremos de pH podem danificar as brânquias e outros tecidos dos peixes, prejudicando a sua capacidade de absorver oxigénio e nutrientes.</a:t>
            </a:r>
          </a:p>
          <a:p>
            <a:r>
              <a:rPr lang="pt-PT">
                <a:solidFill>
                  <a:srgbClr val="0070C0"/>
                </a:solidFill>
              </a:rPr>
              <a:t>Compostos Nitrogenados</a:t>
            </a:r>
          </a:p>
          <a:p>
            <a:pPr lvl="1"/>
            <a:r>
              <a:rPr lang="pt-PT"/>
              <a:t>Concentrações elevadas, especialmente de NH</a:t>
            </a:r>
            <a:r>
              <a:rPr lang="pt-PT" baseline="-25000"/>
              <a:t>3</a:t>
            </a:r>
            <a:r>
              <a:rPr lang="pt-PT"/>
              <a:t>, podem ser tóxicas para os organismos aquáticos, causando danos nas brânquias e outros problemas de saúde.</a:t>
            </a:r>
          </a:p>
        </p:txBody>
      </p:sp>
    </p:spTree>
    <p:extLst>
      <p:ext uri="{BB962C8B-B14F-4D97-AF65-F5344CB8AC3E}">
        <p14:creationId xmlns:p14="http://schemas.microsoft.com/office/powerpoint/2010/main" val="159810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398E-5304-25CB-5B28-8E937974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Sistema </a:t>
            </a:r>
            <a:r>
              <a:rPr lang="en-GB" dirty="0" err="1"/>
              <a:t>Imunológico</a:t>
            </a:r>
            <a:r>
              <a:rPr lang="en-GB" dirty="0"/>
              <a:t> 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9BD2-12BF-83CD-E059-AD2FA485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noProof="0" dirty="0"/>
              <a:t>É o conjunto de órgãos, células e moléculas responsável por </a:t>
            </a:r>
            <a:r>
              <a:rPr lang="pt-PT" noProof="0" dirty="0">
                <a:solidFill>
                  <a:srgbClr val="0070C0"/>
                </a:solidFill>
              </a:rPr>
              <a:t>reconhecer, combater e eliminar agentes patogénicos</a:t>
            </a:r>
            <a:r>
              <a:rPr lang="pt-PT" noProof="0" dirty="0"/>
              <a:t> (como vírus, bactérias, fungos e parasitas) que possam comprometer a saúde do organismo. </a:t>
            </a:r>
          </a:p>
          <a:p>
            <a:pPr marL="0" indent="0">
              <a:buNone/>
            </a:pPr>
            <a:endParaRPr lang="pt-PT" noProof="0" dirty="0"/>
          </a:p>
          <a:p>
            <a:r>
              <a:rPr lang="pt-PT" noProof="0" dirty="0"/>
              <a:t>No entanto, </a:t>
            </a:r>
            <a:r>
              <a:rPr lang="pt-PT" noProof="0" dirty="0">
                <a:solidFill>
                  <a:srgbClr val="0070C0"/>
                </a:solidFill>
              </a:rPr>
              <a:t>apresenta particularidades </a:t>
            </a:r>
            <a:r>
              <a:rPr lang="pt-PT" noProof="0" dirty="0"/>
              <a:t>importantes, especialmente nos peixes, crustáceos e moluscos, devido ao seu ambiente aquático e evolução filogenética.</a:t>
            </a:r>
          </a:p>
        </p:txBody>
      </p:sp>
    </p:spTree>
    <p:extLst>
      <p:ext uri="{BB962C8B-B14F-4D97-AF65-F5344CB8AC3E}">
        <p14:creationId xmlns:p14="http://schemas.microsoft.com/office/powerpoint/2010/main" val="2966547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35B8-F7C5-5E46-98EC-24FB1A9FC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267" y="3577523"/>
            <a:ext cx="6401713" cy="1337367"/>
          </a:xfrm>
        </p:spPr>
        <p:txBody>
          <a:bodyPr>
            <a:prstTxWarp prst="textTriangle">
              <a:avLst/>
            </a:prstTxWarp>
            <a:normAutofit/>
          </a:bodyPr>
          <a:lstStyle/>
          <a:p>
            <a:r>
              <a:rPr lang="en-US" sz="4400" err="1"/>
              <a:t>Muito</a:t>
            </a:r>
            <a:r>
              <a:rPr lang="en-US" sz="4400"/>
              <a:t> </a:t>
            </a:r>
            <a:r>
              <a:rPr lang="en-US" sz="4400" err="1"/>
              <a:t>Obrigado</a:t>
            </a:r>
            <a:endParaRPr lang="en-US" sz="4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7E8017-29B9-F34B-834C-242881ED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65226" y="1764005"/>
            <a:ext cx="540583" cy="9502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E772FB-E573-D74C-A6E1-D031FE380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6190" y="1842879"/>
            <a:ext cx="768915" cy="768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142E83-5960-2548-A3A4-84A687240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17372" y="1938218"/>
            <a:ext cx="957255" cy="60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95FDB-064E-0966-5E5F-B0E0B045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Principais</a:t>
            </a:r>
            <a:r>
              <a:rPr lang="en-GB" dirty="0"/>
              <a:t> </a:t>
            </a:r>
            <a:r>
              <a:rPr lang="en-GB" dirty="0" err="1"/>
              <a:t>Componentes</a:t>
            </a:r>
            <a:r>
              <a:rPr lang="en-GB" dirty="0"/>
              <a:t> do Sistema </a:t>
            </a:r>
            <a:r>
              <a:rPr lang="en-GB" dirty="0" err="1"/>
              <a:t>Imunológico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CE395-4CD6-197B-46BF-5C06637D8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332"/>
            <a:ext cx="10515600" cy="484134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100" b="1" dirty="0" err="1">
                <a:solidFill>
                  <a:srgbClr val="0070C0"/>
                </a:solidFill>
              </a:rPr>
              <a:t>Imunidade</a:t>
            </a:r>
            <a:r>
              <a:rPr lang="en-GB" sz="3100" b="1" dirty="0">
                <a:solidFill>
                  <a:srgbClr val="0070C0"/>
                </a:solidFill>
              </a:rPr>
              <a:t> </a:t>
            </a:r>
            <a:r>
              <a:rPr lang="en-GB" sz="3100" b="1" dirty="0" err="1">
                <a:solidFill>
                  <a:srgbClr val="0070C0"/>
                </a:solidFill>
              </a:rPr>
              <a:t>Inata</a:t>
            </a:r>
            <a:r>
              <a:rPr lang="en-GB" sz="3100" b="1" dirty="0">
                <a:solidFill>
                  <a:srgbClr val="0070C0"/>
                </a:solidFill>
              </a:rPr>
              <a:t> (</a:t>
            </a:r>
            <a:r>
              <a:rPr lang="en-GB" sz="3100" b="1" dirty="0" err="1">
                <a:solidFill>
                  <a:srgbClr val="0070C0"/>
                </a:solidFill>
              </a:rPr>
              <a:t>ou</a:t>
            </a:r>
            <a:r>
              <a:rPr lang="en-GB" sz="3100" b="1" dirty="0">
                <a:solidFill>
                  <a:srgbClr val="0070C0"/>
                </a:solidFill>
              </a:rPr>
              <a:t> </a:t>
            </a:r>
            <a:r>
              <a:rPr lang="en-GB" sz="3100" b="1" dirty="0" err="1">
                <a:solidFill>
                  <a:srgbClr val="0070C0"/>
                </a:solidFill>
              </a:rPr>
              <a:t>não</a:t>
            </a:r>
            <a:r>
              <a:rPr lang="en-GB" sz="3100" b="1" dirty="0">
                <a:solidFill>
                  <a:srgbClr val="0070C0"/>
                </a:solidFill>
              </a:rPr>
              <a:t> </a:t>
            </a:r>
            <a:r>
              <a:rPr lang="en-GB" sz="3100" b="1" dirty="0" err="1">
                <a:solidFill>
                  <a:srgbClr val="0070C0"/>
                </a:solidFill>
              </a:rPr>
              <a:t>específica</a:t>
            </a:r>
            <a:r>
              <a:rPr lang="en-GB" sz="3100" b="1" dirty="0">
                <a:solidFill>
                  <a:srgbClr val="0070C0"/>
                </a:solidFill>
              </a:rPr>
              <a:t>)</a:t>
            </a:r>
          </a:p>
          <a:p>
            <a:r>
              <a:rPr lang="en-GB" sz="3100" dirty="0" err="1"/>
              <a:t>É</a:t>
            </a:r>
            <a:r>
              <a:rPr lang="en-GB" sz="3100" dirty="0"/>
              <a:t> a </a:t>
            </a:r>
            <a:r>
              <a:rPr lang="en-GB" sz="3100" b="1" dirty="0" err="1"/>
              <a:t>primeira</a:t>
            </a:r>
            <a:r>
              <a:rPr lang="en-GB" sz="3100" b="1" dirty="0"/>
              <a:t> </a:t>
            </a:r>
            <a:r>
              <a:rPr lang="en-GB" sz="3100" b="1" dirty="0" err="1"/>
              <a:t>linha</a:t>
            </a:r>
            <a:r>
              <a:rPr lang="en-GB" sz="3100" b="1" dirty="0"/>
              <a:t> de </a:t>
            </a:r>
            <a:r>
              <a:rPr lang="en-GB" sz="3100" b="1" dirty="0" err="1"/>
              <a:t>defesa</a:t>
            </a:r>
            <a:r>
              <a:rPr lang="en-GB" sz="3100" dirty="0"/>
              <a:t> e </a:t>
            </a:r>
            <a:r>
              <a:rPr lang="en-GB" sz="3100" dirty="0" err="1"/>
              <a:t>está</a:t>
            </a:r>
            <a:r>
              <a:rPr lang="en-GB" sz="3100" dirty="0"/>
              <a:t> </a:t>
            </a:r>
            <a:r>
              <a:rPr lang="en-GB" sz="3100" dirty="0" err="1"/>
              <a:t>presente</a:t>
            </a:r>
            <a:r>
              <a:rPr lang="en-GB" sz="3100" dirty="0"/>
              <a:t> </a:t>
            </a:r>
            <a:r>
              <a:rPr lang="en-GB" sz="3100" dirty="0" err="1"/>
              <a:t>desde</a:t>
            </a:r>
            <a:r>
              <a:rPr lang="en-GB" sz="3100" dirty="0"/>
              <a:t> o </a:t>
            </a:r>
            <a:r>
              <a:rPr lang="en-GB" sz="3100" dirty="0" err="1"/>
              <a:t>nascimento</a:t>
            </a:r>
            <a:r>
              <a:rPr lang="en-GB" sz="3100" dirty="0"/>
              <a:t>. Actua </a:t>
            </a:r>
            <a:r>
              <a:rPr lang="en-GB" sz="3100" dirty="0" err="1"/>
              <a:t>rapidamente</a:t>
            </a:r>
            <a:r>
              <a:rPr lang="en-GB" sz="3100" dirty="0"/>
              <a:t> e </a:t>
            </a:r>
            <a:r>
              <a:rPr lang="en-GB" sz="3100" dirty="0" err="1"/>
              <a:t>sem</a:t>
            </a:r>
            <a:r>
              <a:rPr lang="en-GB" sz="3100" dirty="0"/>
              <a:t> </a:t>
            </a:r>
            <a:r>
              <a:rPr lang="en-GB" sz="3100" dirty="0" err="1"/>
              <a:t>necessidade</a:t>
            </a:r>
            <a:r>
              <a:rPr lang="en-GB" sz="3100" dirty="0"/>
              <a:t> de </a:t>
            </a:r>
            <a:r>
              <a:rPr lang="en-GB" sz="3100" dirty="0" err="1"/>
              <a:t>exposição</a:t>
            </a:r>
            <a:r>
              <a:rPr lang="en-GB" sz="3100" dirty="0"/>
              <a:t> </a:t>
            </a:r>
            <a:r>
              <a:rPr lang="en-GB" sz="3100" dirty="0" err="1"/>
              <a:t>prévia</a:t>
            </a:r>
            <a:r>
              <a:rPr lang="en-GB" sz="3100" dirty="0"/>
              <a:t> </a:t>
            </a:r>
            <a:r>
              <a:rPr lang="en-GB" sz="3100" dirty="0" err="1"/>
              <a:t>ao</a:t>
            </a:r>
            <a:r>
              <a:rPr lang="en-GB" sz="3100" dirty="0"/>
              <a:t> </a:t>
            </a:r>
            <a:r>
              <a:rPr lang="en-GB" sz="3100" dirty="0" err="1"/>
              <a:t>agente</a:t>
            </a:r>
            <a:r>
              <a:rPr lang="en-GB" sz="3100" dirty="0"/>
              <a:t> </a:t>
            </a:r>
            <a:r>
              <a:rPr lang="en-GB" sz="3100" dirty="0" err="1"/>
              <a:t>patogénico</a:t>
            </a:r>
            <a:r>
              <a:rPr lang="en-GB" sz="3100" dirty="0"/>
              <a:t>.</a:t>
            </a:r>
          </a:p>
          <a:p>
            <a:r>
              <a:rPr lang="en-GB" sz="3100" b="1" dirty="0" err="1"/>
              <a:t>Barreiras</a:t>
            </a:r>
            <a:r>
              <a:rPr lang="en-GB" sz="3100" b="1" dirty="0"/>
              <a:t> </a:t>
            </a:r>
            <a:r>
              <a:rPr lang="en-GB" sz="3100" b="1" dirty="0" err="1"/>
              <a:t>físicas</a:t>
            </a:r>
            <a:r>
              <a:rPr lang="en-GB" sz="3100" b="1" dirty="0"/>
              <a:t> e </a:t>
            </a:r>
            <a:r>
              <a:rPr lang="en-GB" sz="3100" b="1" dirty="0" err="1"/>
              <a:t>químicas</a:t>
            </a:r>
            <a:r>
              <a:rPr lang="en-GB" sz="3100" dirty="0"/>
              <a:t>: </a:t>
            </a:r>
            <a:r>
              <a:rPr lang="en-GB" sz="3100" dirty="0" err="1"/>
              <a:t>pele</a:t>
            </a:r>
            <a:r>
              <a:rPr lang="en-GB" sz="3100" dirty="0"/>
              <a:t>, </a:t>
            </a:r>
            <a:r>
              <a:rPr lang="en-GB" sz="3100" dirty="0" err="1"/>
              <a:t>muco</a:t>
            </a:r>
            <a:r>
              <a:rPr lang="en-GB" sz="3100" dirty="0"/>
              <a:t>, pH da </a:t>
            </a:r>
            <a:r>
              <a:rPr lang="en-GB" sz="3100" dirty="0" err="1"/>
              <a:t>água</a:t>
            </a:r>
            <a:r>
              <a:rPr lang="en-GB" sz="3100" dirty="0"/>
              <a:t>, </a:t>
            </a:r>
            <a:r>
              <a:rPr lang="en-GB" sz="3100" dirty="0" err="1"/>
              <a:t>enzimas</a:t>
            </a:r>
            <a:r>
              <a:rPr lang="en-GB" sz="3100" dirty="0"/>
              <a:t> </a:t>
            </a:r>
            <a:r>
              <a:rPr lang="en-GB" sz="3100" dirty="0" err="1"/>
              <a:t>como</a:t>
            </a:r>
            <a:r>
              <a:rPr lang="en-GB" sz="3100" dirty="0"/>
              <a:t> a </a:t>
            </a:r>
            <a:r>
              <a:rPr lang="en-GB" sz="3100" dirty="0" err="1"/>
              <a:t>lisozima</a:t>
            </a:r>
            <a:r>
              <a:rPr lang="en-GB" sz="3100" dirty="0"/>
              <a:t>.</a:t>
            </a:r>
          </a:p>
          <a:p>
            <a:r>
              <a:rPr lang="en-GB" sz="3100" b="1" dirty="0" err="1"/>
              <a:t>Células</a:t>
            </a:r>
            <a:r>
              <a:rPr lang="en-GB" sz="3100" b="1" dirty="0"/>
              <a:t> </a:t>
            </a:r>
            <a:r>
              <a:rPr lang="en-GB" sz="3100" b="1" dirty="0" err="1"/>
              <a:t>fagocitárias</a:t>
            </a:r>
            <a:r>
              <a:rPr lang="en-GB" sz="3100" dirty="0"/>
              <a:t>: </a:t>
            </a:r>
            <a:r>
              <a:rPr lang="en-GB" sz="3100" dirty="0" err="1"/>
              <a:t>macrófagos</a:t>
            </a:r>
            <a:r>
              <a:rPr lang="en-GB" sz="3100" dirty="0"/>
              <a:t>, </a:t>
            </a:r>
            <a:r>
              <a:rPr lang="en-GB" sz="3100" dirty="0" err="1"/>
              <a:t>neutrófilos</a:t>
            </a:r>
            <a:r>
              <a:rPr lang="en-GB" sz="3100" dirty="0"/>
              <a:t>, </a:t>
            </a:r>
            <a:r>
              <a:rPr lang="en-GB" sz="3100" dirty="0" err="1"/>
              <a:t>células</a:t>
            </a:r>
            <a:r>
              <a:rPr lang="en-GB" sz="3100" dirty="0"/>
              <a:t> NK.</a:t>
            </a:r>
          </a:p>
          <a:p>
            <a:r>
              <a:rPr lang="en-GB" sz="3100" b="1" dirty="0" err="1"/>
              <a:t>Moléculas</a:t>
            </a:r>
            <a:r>
              <a:rPr lang="en-GB" sz="3100" b="1" dirty="0"/>
              <a:t> </a:t>
            </a:r>
            <a:r>
              <a:rPr lang="en-GB" sz="3100" b="1" dirty="0" err="1"/>
              <a:t>solúveis</a:t>
            </a:r>
            <a:r>
              <a:rPr lang="en-GB" sz="3100" dirty="0"/>
              <a:t>: </a:t>
            </a:r>
            <a:r>
              <a:rPr lang="en-GB" sz="3100" dirty="0" err="1"/>
              <a:t>complemento</a:t>
            </a:r>
            <a:r>
              <a:rPr lang="en-GB" sz="3100" dirty="0"/>
              <a:t>, </a:t>
            </a:r>
            <a:r>
              <a:rPr lang="en-GB" sz="3100" dirty="0" err="1"/>
              <a:t>citocinas</a:t>
            </a:r>
            <a:r>
              <a:rPr lang="en-GB" sz="3100" dirty="0"/>
              <a:t>, </a:t>
            </a:r>
            <a:r>
              <a:rPr lang="en-GB" sz="3100" dirty="0" err="1"/>
              <a:t>interferões</a:t>
            </a:r>
            <a:r>
              <a:rPr lang="en-GB" sz="3100" dirty="0"/>
              <a:t>.</a:t>
            </a:r>
          </a:p>
          <a:p>
            <a:pPr marL="0" indent="0">
              <a:buNone/>
            </a:pPr>
            <a:endParaRPr lang="en-GB" sz="3100" b="1" dirty="0"/>
          </a:p>
          <a:p>
            <a:pPr marL="0" indent="0">
              <a:buNone/>
            </a:pPr>
            <a:r>
              <a:rPr lang="en-GB" sz="3100" b="1" dirty="0" err="1">
                <a:solidFill>
                  <a:srgbClr val="0070C0"/>
                </a:solidFill>
              </a:rPr>
              <a:t>Imunidade</a:t>
            </a:r>
            <a:r>
              <a:rPr lang="en-GB" sz="3100" b="1" dirty="0">
                <a:solidFill>
                  <a:srgbClr val="0070C0"/>
                </a:solidFill>
              </a:rPr>
              <a:t> </a:t>
            </a:r>
            <a:r>
              <a:rPr lang="en-GB" sz="3100" b="1" dirty="0" err="1">
                <a:solidFill>
                  <a:srgbClr val="0070C0"/>
                </a:solidFill>
              </a:rPr>
              <a:t>Adaptativa</a:t>
            </a:r>
            <a:r>
              <a:rPr lang="en-GB" sz="3100" b="1" dirty="0">
                <a:solidFill>
                  <a:srgbClr val="0070C0"/>
                </a:solidFill>
              </a:rPr>
              <a:t> (</a:t>
            </a:r>
            <a:r>
              <a:rPr lang="en-GB" sz="3100" b="1" dirty="0" err="1">
                <a:solidFill>
                  <a:srgbClr val="0070C0"/>
                </a:solidFill>
              </a:rPr>
              <a:t>ou</a:t>
            </a:r>
            <a:r>
              <a:rPr lang="en-GB" sz="3100" b="1" dirty="0">
                <a:solidFill>
                  <a:srgbClr val="0070C0"/>
                </a:solidFill>
              </a:rPr>
              <a:t> </a:t>
            </a:r>
            <a:r>
              <a:rPr lang="en-GB" sz="3100" b="1" dirty="0" err="1">
                <a:solidFill>
                  <a:srgbClr val="0070C0"/>
                </a:solidFill>
              </a:rPr>
              <a:t>específica</a:t>
            </a:r>
            <a:r>
              <a:rPr lang="en-GB" sz="3100" b="1" dirty="0">
                <a:solidFill>
                  <a:srgbClr val="0070C0"/>
                </a:solidFill>
              </a:rPr>
              <a:t>)</a:t>
            </a:r>
          </a:p>
          <a:p>
            <a:r>
              <a:rPr lang="en-GB" sz="3100" dirty="0" err="1"/>
              <a:t>É</a:t>
            </a:r>
            <a:r>
              <a:rPr lang="en-GB" sz="3100" dirty="0"/>
              <a:t> </a:t>
            </a:r>
            <a:r>
              <a:rPr lang="en-GB" sz="3100" dirty="0" err="1"/>
              <a:t>mais</a:t>
            </a:r>
            <a:r>
              <a:rPr lang="en-GB" sz="3100" dirty="0"/>
              <a:t> lenta </a:t>
            </a:r>
            <a:r>
              <a:rPr lang="en-GB" sz="3100" dirty="0" err="1"/>
              <a:t>na</a:t>
            </a:r>
            <a:r>
              <a:rPr lang="en-GB" sz="3100" dirty="0"/>
              <a:t> </a:t>
            </a:r>
            <a:r>
              <a:rPr lang="en-GB" sz="3100" dirty="0" err="1"/>
              <a:t>resposta</a:t>
            </a:r>
            <a:r>
              <a:rPr lang="en-GB" sz="3100" dirty="0"/>
              <a:t> </a:t>
            </a:r>
            <a:r>
              <a:rPr lang="en-GB" sz="3100" dirty="0" err="1"/>
              <a:t>inicial</a:t>
            </a:r>
            <a:r>
              <a:rPr lang="en-GB" sz="3100" dirty="0"/>
              <a:t>, mas </a:t>
            </a:r>
            <a:r>
              <a:rPr lang="en-GB" sz="3100" b="1" dirty="0" err="1"/>
              <a:t>altamente</a:t>
            </a:r>
            <a:r>
              <a:rPr lang="en-GB" sz="3100" b="1" dirty="0"/>
              <a:t> </a:t>
            </a:r>
            <a:r>
              <a:rPr lang="en-GB" sz="3100" b="1" dirty="0" err="1"/>
              <a:t>específica</a:t>
            </a:r>
            <a:r>
              <a:rPr lang="en-GB" sz="3100" dirty="0"/>
              <a:t> e </a:t>
            </a:r>
            <a:r>
              <a:rPr lang="en-GB" sz="3100" b="1" dirty="0" err="1"/>
              <a:t>capaz</a:t>
            </a:r>
            <a:r>
              <a:rPr lang="en-GB" sz="3100" b="1" dirty="0"/>
              <a:t> de </a:t>
            </a:r>
            <a:r>
              <a:rPr lang="en-GB" sz="3100" b="1" dirty="0" err="1"/>
              <a:t>criar</a:t>
            </a:r>
            <a:r>
              <a:rPr lang="en-GB" sz="3100" b="1" dirty="0"/>
              <a:t> </a:t>
            </a:r>
            <a:r>
              <a:rPr lang="en-GB" sz="3100" b="1" dirty="0" err="1"/>
              <a:t>memória</a:t>
            </a:r>
            <a:r>
              <a:rPr lang="en-GB" sz="3100" b="1" dirty="0"/>
              <a:t> </a:t>
            </a:r>
            <a:r>
              <a:rPr lang="en-GB" sz="3100" b="1" dirty="0" err="1"/>
              <a:t>imunológica</a:t>
            </a:r>
            <a:r>
              <a:rPr lang="en-GB" sz="3100" dirty="0"/>
              <a:t> (</a:t>
            </a:r>
            <a:r>
              <a:rPr lang="en-GB" sz="3100" dirty="0" err="1"/>
              <a:t>nos</a:t>
            </a:r>
            <a:r>
              <a:rPr lang="en-GB" sz="3100" dirty="0"/>
              <a:t> </a:t>
            </a:r>
            <a:r>
              <a:rPr lang="en-GB" sz="3100" dirty="0" err="1"/>
              <a:t>vertebrados</a:t>
            </a:r>
            <a:r>
              <a:rPr lang="en-GB" sz="3100" dirty="0"/>
              <a:t>).</a:t>
            </a:r>
          </a:p>
          <a:p>
            <a:r>
              <a:rPr lang="en-GB" sz="3100" b="1" dirty="0" err="1"/>
              <a:t>Células</a:t>
            </a:r>
            <a:r>
              <a:rPr lang="en-GB" sz="3100" b="1" dirty="0"/>
              <a:t> </a:t>
            </a:r>
            <a:r>
              <a:rPr lang="en-GB" sz="3100" b="1" dirty="0" err="1"/>
              <a:t>principais</a:t>
            </a:r>
            <a:r>
              <a:rPr lang="en-GB" sz="3100" dirty="0"/>
              <a:t>: </a:t>
            </a:r>
            <a:r>
              <a:rPr lang="en-GB" sz="3100" dirty="0" err="1"/>
              <a:t>linfócitos</a:t>
            </a:r>
            <a:r>
              <a:rPr lang="en-GB" sz="3100" dirty="0"/>
              <a:t> B (</a:t>
            </a:r>
            <a:r>
              <a:rPr lang="en-GB" sz="3100" dirty="0" err="1"/>
              <a:t>produzem</a:t>
            </a:r>
            <a:r>
              <a:rPr lang="en-GB" sz="3100" dirty="0"/>
              <a:t> </a:t>
            </a:r>
            <a:r>
              <a:rPr lang="en-GB" sz="3100" dirty="0" err="1"/>
              <a:t>anticorpos</a:t>
            </a:r>
            <a:r>
              <a:rPr lang="en-GB" sz="3100" dirty="0"/>
              <a:t>) e </a:t>
            </a:r>
            <a:r>
              <a:rPr lang="en-GB" sz="3100" dirty="0" err="1"/>
              <a:t>linfócitos</a:t>
            </a:r>
            <a:r>
              <a:rPr lang="en-GB" sz="3100" dirty="0"/>
              <a:t> T (</a:t>
            </a:r>
            <a:r>
              <a:rPr lang="en-GB" sz="3100" dirty="0" err="1"/>
              <a:t>citotóxicos</a:t>
            </a:r>
            <a:r>
              <a:rPr lang="en-GB" sz="3100" dirty="0"/>
              <a:t> e </a:t>
            </a:r>
            <a:r>
              <a:rPr lang="en-GB" sz="3100" dirty="0" err="1"/>
              <a:t>auxiliares</a:t>
            </a:r>
            <a:r>
              <a:rPr lang="en-GB" sz="3100" dirty="0"/>
              <a:t>).</a:t>
            </a:r>
          </a:p>
          <a:p>
            <a:r>
              <a:rPr lang="en-GB" sz="3100" b="1" dirty="0" err="1"/>
              <a:t>Órgãos</a:t>
            </a:r>
            <a:r>
              <a:rPr lang="en-GB" sz="3100" b="1" dirty="0"/>
              <a:t> </a:t>
            </a:r>
            <a:r>
              <a:rPr lang="en-GB" sz="3100" b="1" dirty="0" err="1"/>
              <a:t>linfóides</a:t>
            </a:r>
            <a:r>
              <a:rPr lang="en-GB" sz="3100" dirty="0"/>
              <a:t>: </a:t>
            </a:r>
            <a:r>
              <a:rPr lang="en-GB" sz="3100" dirty="0" err="1"/>
              <a:t>timo</a:t>
            </a:r>
            <a:r>
              <a:rPr lang="en-GB" sz="3100" dirty="0"/>
              <a:t>, </a:t>
            </a:r>
            <a:r>
              <a:rPr lang="en-GB" sz="3100" dirty="0" err="1"/>
              <a:t>baço</a:t>
            </a:r>
            <a:r>
              <a:rPr lang="en-GB" sz="3100" dirty="0"/>
              <a:t>, rim anterior (</a:t>
            </a:r>
            <a:r>
              <a:rPr lang="en-GB" sz="3100" dirty="0" err="1"/>
              <a:t>equivalente</a:t>
            </a:r>
            <a:r>
              <a:rPr lang="en-GB" sz="3100" dirty="0"/>
              <a:t> à </a:t>
            </a:r>
            <a:r>
              <a:rPr lang="en-GB" sz="3100" dirty="0" err="1"/>
              <a:t>medula</a:t>
            </a:r>
            <a:r>
              <a:rPr lang="en-GB" sz="3100" dirty="0"/>
              <a:t> </a:t>
            </a:r>
            <a:r>
              <a:rPr lang="en-GB" sz="3100" dirty="0" err="1"/>
              <a:t>óssea</a:t>
            </a:r>
            <a:r>
              <a:rPr lang="en-GB" sz="3100" dirty="0"/>
              <a:t> </a:t>
            </a:r>
            <a:r>
              <a:rPr lang="en-GB" sz="3100" dirty="0" err="1"/>
              <a:t>nos</a:t>
            </a:r>
            <a:r>
              <a:rPr lang="en-GB" sz="3100" dirty="0"/>
              <a:t> </a:t>
            </a:r>
            <a:r>
              <a:rPr lang="en-GB" sz="3100" dirty="0" err="1"/>
              <a:t>peixes</a:t>
            </a:r>
            <a:r>
              <a:rPr lang="en-GB" sz="3100" dirty="0"/>
              <a:t>).</a:t>
            </a:r>
          </a:p>
          <a:p>
            <a:r>
              <a:rPr lang="en-GB" sz="3100" b="1" dirty="0" err="1"/>
              <a:t>Imunoglobulinas</a:t>
            </a:r>
            <a:r>
              <a:rPr lang="en-GB" sz="3100" dirty="0"/>
              <a:t>: IgM </a:t>
            </a:r>
            <a:r>
              <a:rPr lang="en-GB" sz="3100" dirty="0" err="1"/>
              <a:t>é</a:t>
            </a:r>
            <a:r>
              <a:rPr lang="en-GB" sz="3100" dirty="0"/>
              <a:t> a principal </a:t>
            </a:r>
            <a:r>
              <a:rPr lang="en-GB" sz="3100" dirty="0" err="1"/>
              <a:t>nos</a:t>
            </a:r>
            <a:r>
              <a:rPr lang="en-GB" sz="3100" dirty="0"/>
              <a:t> </a:t>
            </a:r>
            <a:r>
              <a:rPr lang="en-GB" sz="3100" dirty="0" err="1"/>
              <a:t>peixes</a:t>
            </a:r>
            <a:r>
              <a:rPr lang="en-GB" sz="3100" dirty="0"/>
              <a:t>; </a:t>
            </a:r>
            <a:r>
              <a:rPr lang="en-GB" sz="3100" dirty="0" err="1"/>
              <a:t>alguns</a:t>
            </a:r>
            <a:r>
              <a:rPr lang="en-GB" sz="3100" dirty="0"/>
              <a:t> </a:t>
            </a:r>
            <a:r>
              <a:rPr lang="en-GB" sz="3100" dirty="0" err="1"/>
              <a:t>também</a:t>
            </a:r>
            <a:r>
              <a:rPr lang="en-GB" sz="3100" dirty="0"/>
              <a:t> </a:t>
            </a:r>
            <a:r>
              <a:rPr lang="en-GB" sz="3100" dirty="0" err="1"/>
              <a:t>produzem</a:t>
            </a:r>
            <a:r>
              <a:rPr lang="en-GB" sz="3100" dirty="0"/>
              <a:t> </a:t>
            </a:r>
            <a:r>
              <a:rPr lang="en-GB" sz="3100" dirty="0" err="1"/>
              <a:t>IgT</a:t>
            </a:r>
            <a:r>
              <a:rPr lang="en-GB" sz="3100" dirty="0"/>
              <a:t> e </a:t>
            </a:r>
            <a:r>
              <a:rPr lang="en-GB" sz="3100" dirty="0" err="1"/>
              <a:t>IgD</a:t>
            </a:r>
            <a:endParaRPr lang="en-GB" sz="31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2164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7513-7C7C-1889-0F14-90A9AE11F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Morfologia e Anatomia dos Peixes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1DD-1BF6-6E3A-0F17-0E4BBF1E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90" y="2053640"/>
            <a:ext cx="7772400" cy="4006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18EF2-7D89-5C9E-D11A-CC8FC1FD6B41}"/>
              </a:ext>
            </a:extLst>
          </p:cNvPr>
          <p:cNvSpPr txBox="1"/>
          <p:nvPr/>
        </p:nvSpPr>
        <p:spPr>
          <a:xfrm>
            <a:off x="838200" y="5979226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dirty="0"/>
              <a:t>Características externas gerais de um peixe típico ilustrado utilizando o robalo </a:t>
            </a:r>
            <a:r>
              <a:rPr lang="pt-PT" sz="2000" i="1" dirty="0"/>
              <a:t>Dicentrarchus labrax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40288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7EBAE-3D0D-9196-52A6-BAD6084A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6194322"/>
            <a:ext cx="10515600" cy="459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dirty="0"/>
              <a:t>Anatomia externa e interna de um peixe ósseo típico, a truta arco-íris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2B7A8-D335-CE6C-498F-45ADC5C00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055"/>
            <a:ext cx="7772400" cy="464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C4421-B36A-D409-81E3-77E916689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625" y="892371"/>
            <a:ext cx="3562555" cy="2536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2838-0880-393D-7FC4-BD2F1BE6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693355"/>
            <a:ext cx="41910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9CBB-B6FA-38ED-4F1D-29BBAA63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08171"/>
            <a:ext cx="6593305" cy="5713471"/>
          </a:xfrm>
        </p:spPr>
        <p:txBody>
          <a:bodyPr>
            <a:normAutofit/>
          </a:bodyPr>
          <a:lstStyle/>
          <a:p>
            <a:r>
              <a:rPr lang="pt-PT" sz="3200" b="1" dirty="0"/>
              <a:t>Sistema Imunológico dos Peixes</a:t>
            </a:r>
          </a:p>
          <a:p>
            <a:r>
              <a:rPr lang="pt-PT" sz="3200" b="1" dirty="0"/>
              <a:t>﻿</a:t>
            </a:r>
            <a:r>
              <a:rPr lang="pt-PT" sz="2400" dirty="0"/>
              <a:t>Os peixes, assim como outros animais, apresentam um complexo sistema de defesa do organismo. </a:t>
            </a:r>
          </a:p>
          <a:p>
            <a:r>
              <a:rPr lang="pt-PT" sz="2400" dirty="0"/>
              <a:t>Os peixes têm uma capacidade limitada para gerar respostas imunes adaptativas totalmente funcionais, mas têm respostas inatas mais robustas do que as observadas nos vertebrados superiores.</a:t>
            </a:r>
          </a:p>
          <a:p>
            <a:r>
              <a:rPr lang="pt-PT" sz="2400" dirty="0"/>
              <a:t>O sistema imunológico dos peixes pode ser  dividido de ponto de vista funcional em:</a:t>
            </a:r>
          </a:p>
          <a:p>
            <a:pPr lvl="1"/>
            <a:r>
              <a:rPr lang="pt-PT" sz="2200" dirty="0">
                <a:solidFill>
                  <a:srgbClr val="0070C0"/>
                </a:solidFill>
              </a:rPr>
              <a:t>Mecanismos não específicos, inespecíficos ou inatos </a:t>
            </a:r>
            <a:r>
              <a:rPr lang="pt-PT" sz="2200" dirty="0"/>
              <a:t>(respostas imunológicas inatas); </a:t>
            </a:r>
          </a:p>
          <a:p>
            <a:pPr lvl="1"/>
            <a:r>
              <a:rPr lang="pt-PT" sz="2200" dirty="0">
                <a:solidFill>
                  <a:srgbClr val="0070C0"/>
                </a:solidFill>
              </a:rPr>
              <a:t>Mecanismos específicos </a:t>
            </a:r>
            <a:r>
              <a:rPr lang="pt-PT" sz="2200" dirty="0"/>
              <a:t>(respostas imunológicas adaptativas/adquiridas).</a:t>
            </a:r>
          </a:p>
          <a:p>
            <a:endParaRPr lang="pt-PT" sz="2200" dirty="0"/>
          </a:p>
          <a:p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74FA2-98BE-4BD5-48B6-1279E09BF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105" y="1120011"/>
            <a:ext cx="5308595" cy="51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8CDE-15BB-D3E3-365C-3CA717AB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972" y="1145203"/>
            <a:ext cx="10515600" cy="4567593"/>
          </a:xfrm>
        </p:spPr>
        <p:txBody>
          <a:bodyPr/>
          <a:lstStyle/>
          <a:p>
            <a:pPr marL="0" indent="0" algn="ctr">
              <a:buNone/>
            </a:pPr>
            <a:r>
              <a:rPr lang="pt-PT" dirty="0"/>
              <a:t>﻿Como o peixe responde à entrada de um patógeno no corpo?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64435-D4D3-B336-782A-C54EF729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12" y="1842844"/>
            <a:ext cx="11399575" cy="4567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C4254-8E98-426E-5353-075A82BD54F7}"/>
              </a:ext>
            </a:extLst>
          </p:cNvPr>
          <p:cNvSpPr txBox="1"/>
          <p:nvPr/>
        </p:nvSpPr>
        <p:spPr>
          <a:xfrm>
            <a:off x="4508339" y="1842844"/>
            <a:ext cx="4554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0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Imunidade Adaptativa (resposta específica e com memória): Mais lenta na primeira exposição, mas específica ao patógeno e capaz de criar </a:t>
            </a:r>
            <a:r>
              <a:rPr lang="pt-PT" sz="1600" b="1" i="0" u="none" strike="noStrike" noProof="0" dirty="0">
                <a:solidFill>
                  <a:srgbClr val="000000"/>
                </a:solidFill>
                <a:effectLst/>
                <a:latin typeface="+mj-lt"/>
              </a:rPr>
              <a:t>memória imunológica</a:t>
            </a:r>
            <a:endParaRPr lang="pt-PT" sz="16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543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MAP_Colour_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6943C"/>
      </a:accent1>
      <a:accent2>
        <a:srgbClr val="B1A234"/>
      </a:accent2>
      <a:accent3>
        <a:srgbClr val="D7D41F"/>
      </a:accent3>
      <a:accent4>
        <a:srgbClr val="5E3983"/>
      </a:accent4>
      <a:accent5>
        <a:srgbClr val="90226E"/>
      </a:accent5>
      <a:accent6>
        <a:srgbClr val="BE2062"/>
      </a:accent6>
      <a:hlink>
        <a:srgbClr val="E76024"/>
      </a:hlink>
      <a:folHlink>
        <a:srgbClr val="F48E3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345C88C32E7243B1D36564725FE455" ma:contentTypeVersion="15" ma:contentTypeDescription="Create a new document." ma:contentTypeScope="" ma:versionID="0edc0991871233d900d91fc47a745320">
  <xsd:schema xmlns:xsd="http://www.w3.org/2001/XMLSchema" xmlns:xs="http://www.w3.org/2001/XMLSchema" xmlns:p="http://schemas.microsoft.com/office/2006/metadata/properties" xmlns:ns2="56081c8c-99f3-421c-88f5-4ab0b5bbf2be" xmlns:ns3="27c14da9-3375-4c18-83f0-014b3652bad8" targetNamespace="http://schemas.microsoft.com/office/2006/metadata/properties" ma:root="true" ma:fieldsID="76e3c1bd2ebacbf6b4d20d1201070418" ns2:_="" ns3:_="">
    <xsd:import namespace="56081c8c-99f3-421c-88f5-4ab0b5bbf2be"/>
    <xsd:import namespace="27c14da9-3375-4c18-83f0-014b3652ba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81c8c-99f3-421c-88f5-4ab0b5bbf2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a2faa4b-a4e7-430d-a263-e7e8206ae3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c14da9-3375-4c18-83f0-014b3652bad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da85163-0c0b-4d87-9798-97a38360657c}" ma:internalName="TaxCatchAll" ma:showField="CatchAllData" ma:web="27c14da9-3375-4c18-83f0-014b3652ba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081c8c-99f3-421c-88f5-4ab0b5bbf2be">
      <Terms xmlns="http://schemas.microsoft.com/office/infopath/2007/PartnerControls"/>
    </lcf76f155ced4ddcb4097134ff3c332f>
    <TaxCatchAll xmlns="27c14da9-3375-4c18-83f0-014b3652bad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D3A053-4102-407B-9B05-37C87C231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081c8c-99f3-421c-88f5-4ab0b5bbf2be"/>
    <ds:schemaRef ds:uri="27c14da9-3375-4c18-83f0-014b3652b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8DB06B-5CB7-4DE2-BF97-8EB066D1B948}">
  <ds:schemaRefs>
    <ds:schemaRef ds:uri="http://schemas.microsoft.com/office/2006/metadata/properties"/>
    <ds:schemaRef ds:uri="http://schemas.microsoft.com/office/infopath/2007/PartnerControls"/>
    <ds:schemaRef ds:uri="453eb438-cde3-42c9-98c7-0b5121278a5d"/>
    <ds:schemaRef ds:uri="75b9894e-2238-4210-9a34-13416bbe8377"/>
    <ds:schemaRef ds:uri="56081c8c-99f3-421c-88f5-4ab0b5bbf2be"/>
    <ds:schemaRef ds:uri="27c14da9-3375-4c18-83f0-014b3652bad8"/>
  </ds:schemaRefs>
</ds:datastoreItem>
</file>

<file path=customXml/itemProps3.xml><?xml version="1.0" encoding="utf-8"?>
<ds:datastoreItem xmlns:ds="http://schemas.openxmlformats.org/officeDocument/2006/customXml" ds:itemID="{2D3967ED-5EE2-45AB-A8BB-4FAE619C51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2270</Words>
  <Application>Microsoft Macintosh PowerPoint</Application>
  <PresentationFormat>Widescreen</PresentationFormat>
  <Paragraphs>222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__Roboto_35b5f0</vt:lpstr>
      <vt:lpstr>Aptos</vt:lpstr>
      <vt:lpstr>Arial</vt:lpstr>
      <vt:lpstr>Calibri</vt:lpstr>
      <vt:lpstr>Google Sans</vt:lpstr>
      <vt:lpstr>Source Sans Pro Web</vt:lpstr>
      <vt:lpstr>System Font Regular</vt:lpstr>
      <vt:lpstr>Office Theme</vt:lpstr>
      <vt:lpstr>PowerPoint Presentation</vt:lpstr>
      <vt:lpstr>Módulo 2: ﻿Sistema Imunológico de Animais Aquáticos de Interesse Aquícola</vt:lpstr>
      <vt:lpstr>Objectivos</vt:lpstr>
      <vt:lpstr>Sistema Imunológico </vt:lpstr>
      <vt:lpstr>Principais Componentes do Sistema Imunológico</vt:lpstr>
      <vt:lpstr>Morfologia e Anatomia dos Peixes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Morfologia e Anatomia dos Crustáceos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Morfologia e Anatomia dos Moluscos Bivalves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Factores Ambientais que Influenciam a Sanidade dos Organismos Aquáticos</vt:lpstr>
      <vt:lpstr>PowerPoint Presentation</vt:lpstr>
      <vt:lpstr>Muito 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suraj nathwani</dc:creator>
  <cp:lastModifiedBy>Manecas Baloi</cp:lastModifiedBy>
  <cp:revision>106</cp:revision>
  <dcterms:created xsi:type="dcterms:W3CDTF">2021-05-18T08:30:31Z</dcterms:created>
  <dcterms:modified xsi:type="dcterms:W3CDTF">2025-07-21T05:53:45Z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0x010100A6345C88C32E7243B1D36564725FE455</vt:lpwstr>
  </property>
  <property fmtid="{D5CDD505-2E9C-101B-9397-08002B2CF9AE}" pid="3" name="MediaServiceImageTags">
    <vt:lpwstr/>
  </property>
</Properties>
</file>